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2"/>
  </p:notesMasterIdLst>
  <p:sldIdLst>
    <p:sldId id="256" r:id="rId2"/>
    <p:sldId id="258" r:id="rId3"/>
    <p:sldId id="292" r:id="rId4"/>
    <p:sldId id="269" r:id="rId5"/>
    <p:sldId id="270" r:id="rId6"/>
    <p:sldId id="261" r:id="rId7"/>
    <p:sldId id="273" r:id="rId8"/>
    <p:sldId id="303" r:id="rId9"/>
    <p:sldId id="276" r:id="rId10"/>
    <p:sldId id="279" r:id="rId11"/>
    <p:sldId id="280" r:id="rId12"/>
    <p:sldId id="282" r:id="rId13"/>
    <p:sldId id="284" r:id="rId14"/>
    <p:sldId id="259" r:id="rId15"/>
    <p:sldId id="297" r:id="rId16"/>
    <p:sldId id="272" r:id="rId17"/>
    <p:sldId id="286" r:id="rId18"/>
    <p:sldId id="287" r:id="rId19"/>
    <p:sldId id="293" r:id="rId20"/>
    <p:sldId id="294" r:id="rId21"/>
    <p:sldId id="296" r:id="rId22"/>
    <p:sldId id="307" r:id="rId23"/>
    <p:sldId id="308" r:id="rId24"/>
    <p:sldId id="298" r:id="rId25"/>
    <p:sldId id="299" r:id="rId26"/>
    <p:sldId id="306" r:id="rId27"/>
    <p:sldId id="300" r:id="rId28"/>
    <p:sldId id="309" r:id="rId29"/>
    <p:sldId id="301" r:id="rId30"/>
    <p:sldId id="30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852" autoAdjust="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3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229352-ECB0-456F-BB36-A9090E0A4E34}" type="datetimeFigureOut">
              <a:rPr lang="en-US" smtClean="0"/>
              <a:pPr/>
              <a:t>9/26/2013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6C70F0-A4F2-4A11-A5AA-BE36001367A0}" type="slidenum">
              <a:rPr lang="en-US" smtClean="0"/>
              <a:pPr/>
              <a:t>‹#›</a:t>
            </a:fld>
            <a:endParaRPr lang="en-US"/>
          </a:p>
        </p:txBody>
      </p:sp>
    </p:spTree>
    <p:extLst>
      <p:ext uri="{BB962C8B-B14F-4D97-AF65-F5344CB8AC3E}">
        <p14:creationId xmlns:p14="http://schemas.microsoft.com/office/powerpoint/2010/main" val="471807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89E2A95-FB21-4A36-909F-5B4EE3CA7820}" type="datetime1">
              <a:rPr lang="en-US" smtClean="0"/>
              <a:pPr/>
              <a:t>9/26/2013</a:t>
            </a:fld>
            <a:endParaRPr lang="en-US"/>
          </a:p>
        </p:txBody>
      </p:sp>
      <p:sp>
        <p:nvSpPr>
          <p:cNvPr id="19" name="Footer Placeholder 18"/>
          <p:cNvSpPr>
            <a:spLocks noGrp="1"/>
          </p:cNvSpPr>
          <p:nvPr>
            <p:ph type="ftr" sz="quarter" idx="11"/>
          </p:nvPr>
        </p:nvSpPr>
        <p:spPr/>
        <p:txBody>
          <a:bodyPr/>
          <a:lstStyle/>
          <a:p>
            <a:r>
              <a:rPr lang="en-US" smtClean="0"/>
              <a:t>copyright@jitendraprasad2013</a:t>
            </a:r>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8D9257-9954-4DA5-886E-CB295154BCA0}" type="datetime1">
              <a:rPr lang="en-US" smtClean="0"/>
              <a:pPr/>
              <a:t>9/26/2013</a:t>
            </a:fld>
            <a:endParaRPr lang="en-US"/>
          </a:p>
        </p:txBody>
      </p:sp>
      <p:sp>
        <p:nvSpPr>
          <p:cNvPr id="5" name="Footer Placeholder 4"/>
          <p:cNvSpPr>
            <a:spLocks noGrp="1"/>
          </p:cNvSpPr>
          <p:nvPr>
            <p:ph type="ftr" sz="quarter" idx="11"/>
          </p:nvPr>
        </p:nvSpPr>
        <p:spPr/>
        <p:txBody>
          <a:bodyPr/>
          <a:lstStyle/>
          <a:p>
            <a:r>
              <a:rPr lang="en-US" smtClean="0"/>
              <a:t>copyright@jitendraprasad2013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17B29B-9ABC-43C0-952E-E16F2FB9259E}" type="datetime1">
              <a:rPr lang="en-US" smtClean="0"/>
              <a:pPr/>
              <a:t>9/26/2013</a:t>
            </a:fld>
            <a:endParaRPr lang="en-US"/>
          </a:p>
        </p:txBody>
      </p:sp>
      <p:sp>
        <p:nvSpPr>
          <p:cNvPr id="5" name="Footer Placeholder 4"/>
          <p:cNvSpPr>
            <a:spLocks noGrp="1"/>
          </p:cNvSpPr>
          <p:nvPr>
            <p:ph type="ftr" sz="quarter" idx="11"/>
          </p:nvPr>
        </p:nvSpPr>
        <p:spPr/>
        <p:txBody>
          <a:bodyPr/>
          <a:lstStyle/>
          <a:p>
            <a:r>
              <a:rPr lang="en-US" smtClean="0"/>
              <a:t>copyright@jitendraprasad2013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01F4F8-44B3-4BD2-92DE-17F9A950632F}" type="datetime1">
              <a:rPr lang="en-US" smtClean="0"/>
              <a:pPr/>
              <a:t>9/26/2013</a:t>
            </a:fld>
            <a:endParaRPr lang="en-US"/>
          </a:p>
        </p:txBody>
      </p:sp>
      <p:sp>
        <p:nvSpPr>
          <p:cNvPr id="5" name="Footer Placeholder 4"/>
          <p:cNvSpPr>
            <a:spLocks noGrp="1"/>
          </p:cNvSpPr>
          <p:nvPr>
            <p:ph type="ftr" sz="quarter" idx="11"/>
          </p:nvPr>
        </p:nvSpPr>
        <p:spPr/>
        <p:txBody>
          <a:bodyPr/>
          <a:lstStyle/>
          <a:p>
            <a:r>
              <a:rPr lang="en-US" smtClean="0"/>
              <a:t>copyright@jitendraprasad2013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812C9F1-DD88-4F2F-A553-704994455958}" type="datetime1">
              <a:rPr lang="en-US" smtClean="0"/>
              <a:pPr/>
              <a:t>9/26/2013</a:t>
            </a:fld>
            <a:endParaRPr lang="en-US"/>
          </a:p>
        </p:txBody>
      </p:sp>
      <p:sp>
        <p:nvSpPr>
          <p:cNvPr id="5" name="Footer Placeholder 4"/>
          <p:cNvSpPr>
            <a:spLocks noGrp="1"/>
          </p:cNvSpPr>
          <p:nvPr>
            <p:ph type="ftr" sz="quarter" idx="11"/>
          </p:nvPr>
        </p:nvSpPr>
        <p:spPr/>
        <p:txBody>
          <a:bodyPr/>
          <a:lstStyle/>
          <a:p>
            <a:r>
              <a:rPr lang="en-US" smtClean="0"/>
              <a:t>copyright@jitendraprasad2013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FD26F9-8593-4F23-8D9E-11CA42FF2008}" type="datetime1">
              <a:rPr lang="en-US" smtClean="0"/>
              <a:pPr/>
              <a:t>9/26/2013</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CB82175-47E7-4A3F-B99D-D2CDFB0ED03C}" type="datetime1">
              <a:rPr lang="en-US" smtClean="0"/>
              <a:pPr/>
              <a:t>9/26/2013</a:t>
            </a:fld>
            <a:endParaRPr lang="en-US"/>
          </a:p>
        </p:txBody>
      </p:sp>
      <p:sp>
        <p:nvSpPr>
          <p:cNvPr id="8" name="Footer Placeholder 7"/>
          <p:cNvSpPr>
            <a:spLocks noGrp="1"/>
          </p:cNvSpPr>
          <p:nvPr>
            <p:ph type="ftr" sz="quarter" idx="11"/>
          </p:nvPr>
        </p:nvSpPr>
        <p:spPr/>
        <p:txBody>
          <a:bodyPr/>
          <a:lstStyle/>
          <a:p>
            <a:r>
              <a:rPr lang="en-US" smtClean="0"/>
              <a:t>copyright@jitendraprasad2013</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FFDD2EE-A7C2-4F5B-AD67-FCB67B223E8A}" type="datetime1">
              <a:rPr lang="en-US" smtClean="0"/>
              <a:pPr/>
              <a:t>9/26/2013</a:t>
            </a:fld>
            <a:endParaRPr lang="en-US"/>
          </a:p>
        </p:txBody>
      </p:sp>
      <p:sp>
        <p:nvSpPr>
          <p:cNvPr id="4" name="Footer Placeholder 3"/>
          <p:cNvSpPr>
            <a:spLocks noGrp="1"/>
          </p:cNvSpPr>
          <p:nvPr>
            <p:ph type="ftr" sz="quarter" idx="11"/>
          </p:nvPr>
        </p:nvSpPr>
        <p:spPr/>
        <p:txBody>
          <a:bodyPr/>
          <a:lstStyle/>
          <a:p>
            <a:r>
              <a:rPr lang="en-US" smtClean="0"/>
              <a:t>copyright@jitendraprasad2013</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6AD842-DBD4-43B1-879E-F80349C0053B}" type="datetime1">
              <a:rPr lang="en-US" smtClean="0"/>
              <a:pPr/>
              <a:t>9/26/2013</a:t>
            </a:fld>
            <a:endParaRPr lang="en-US"/>
          </a:p>
        </p:txBody>
      </p:sp>
      <p:sp>
        <p:nvSpPr>
          <p:cNvPr id="3" name="Footer Placeholder 2"/>
          <p:cNvSpPr>
            <a:spLocks noGrp="1"/>
          </p:cNvSpPr>
          <p:nvPr>
            <p:ph type="ftr" sz="quarter" idx="11"/>
          </p:nvPr>
        </p:nvSpPr>
        <p:spPr/>
        <p:txBody>
          <a:bodyPr/>
          <a:lstStyle/>
          <a:p>
            <a:r>
              <a:rPr lang="en-US" smtClean="0"/>
              <a:t>copyright@jitendraprasad2013</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A2402C-E25E-4CB7-8E0D-B71290C88142}" type="datetime1">
              <a:rPr lang="en-US" smtClean="0"/>
              <a:pPr/>
              <a:t>9/26/2013</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00F2C88-02AD-4F1E-B7DF-DBA9FD7B78F0}" type="datetime1">
              <a:rPr lang="en-US" smtClean="0"/>
              <a:pPr/>
              <a:t>9/26/2013</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3F52B52-4727-4A8D-88B1-605DF073FF36}" type="datetime1">
              <a:rPr lang="en-US" smtClean="0"/>
              <a:pPr/>
              <a:t>9/26/2013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copyright@jitendraprasad2013</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sipoc-110718212026-phpapp02.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1958.docx" TargetMode="External"/><Relationship Id="rId2" Type="http://schemas.openxmlformats.org/officeDocument/2006/relationships/hyperlink" Target="Reg-Act1958.pdf" TargetMode="External"/><Relationship Id="rId1" Type="http://schemas.openxmlformats.org/officeDocument/2006/relationships/slideLayout" Target="../slideLayouts/slideLayout2.xml"/><Relationship Id="rId4" Type="http://schemas.openxmlformats.org/officeDocument/2006/relationships/hyperlink" Target="GPR%20Goa-%20Cooperative%20Department.docx"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Activity%20flow%20chart.docx" TargetMode="External"/><Relationship Id="rId2" Type="http://schemas.openxmlformats.org/officeDocument/2006/relationships/hyperlink" Target="Work%20flow%20Diagram.doc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1.e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2.emf"/></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To%20Be%20Process.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Government Process Reengineering</a:t>
            </a:r>
            <a:endParaRPr lang="en-US" dirty="0"/>
          </a:p>
        </p:txBody>
      </p:sp>
      <p:sp>
        <p:nvSpPr>
          <p:cNvPr id="3" name="Subtitle 2"/>
          <p:cNvSpPr>
            <a:spLocks noGrp="1"/>
          </p:cNvSpPr>
          <p:nvPr>
            <p:ph type="subTitle" idx="1"/>
          </p:nvPr>
        </p:nvSpPr>
        <p:spPr/>
        <p:txBody>
          <a:bodyPr>
            <a:normAutofit/>
          </a:bodyPr>
          <a:lstStyle/>
          <a:p>
            <a:r>
              <a:rPr lang="en-US" dirty="0" smtClean="0"/>
              <a:t>A case study on the GPR of </a:t>
            </a:r>
            <a:r>
              <a:rPr lang="en-US" dirty="0" smtClean="0">
                <a:solidFill>
                  <a:schemeClr val="accent6"/>
                </a:solidFill>
              </a:rPr>
              <a:t>“Registration of Societies”</a:t>
            </a:r>
            <a:endParaRPr lang="en-US" dirty="0" smtClean="0"/>
          </a:p>
          <a:p>
            <a:r>
              <a:rPr lang="en-US" dirty="0" smtClean="0"/>
              <a:t>By </a:t>
            </a:r>
            <a:r>
              <a:rPr lang="en-US" dirty="0" err="1" smtClean="0"/>
              <a:t>Jitendra</a:t>
            </a:r>
            <a:r>
              <a:rPr lang="en-US" dirty="0" smtClean="0"/>
              <a:t> Prasad</a:t>
            </a:r>
          </a:p>
          <a:p>
            <a:r>
              <a:rPr lang="en-US" dirty="0" smtClean="0"/>
              <a:t>General Manager, CONFED, Rajasthan</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4" name="Rectangle 4"/>
          <p:cNvSpPr>
            <a:spLocks noGrp="1" noChangeArrowheads="1"/>
          </p:cNvSpPr>
          <p:nvPr>
            <p:ph idx="1"/>
          </p:nvPr>
        </p:nvSpPr>
        <p:spPr bwMode="auto">
          <a:xfrm>
            <a:off x="304800" y="2057399"/>
            <a:ext cx="8458200" cy="1600201"/>
          </a:xfrm>
          <a:prstGeom prst="rect">
            <a:avLst/>
          </a:prstGeom>
          <a:solidFill>
            <a:srgbClr val="FF66FF"/>
          </a:solidFill>
          <a:ln w="9525">
            <a:solidFill>
              <a:schemeClr val="tx1"/>
            </a:solidFill>
            <a:miter lim="800000"/>
            <a:headEnd/>
            <a:tailEnd/>
          </a:ln>
        </p:spPr>
        <p:txBody>
          <a:bodyPr wrap="none" anchor="ctr">
            <a:normAutofit/>
          </a:bodyPr>
          <a:lstStyle/>
          <a:p>
            <a:pPr algn="ctr">
              <a:buNone/>
            </a:pPr>
            <a:r>
              <a:rPr lang="en-US" sz="2800" dirty="0"/>
              <a:t>The Problem is that </a:t>
            </a:r>
            <a:r>
              <a:rPr lang="en-US" sz="2800" dirty="0" smtClean="0"/>
              <a:t>we </a:t>
            </a:r>
            <a:r>
              <a:rPr lang="en-US" sz="2800" dirty="0"/>
              <a:t>are governing in the 21</a:t>
            </a:r>
            <a:r>
              <a:rPr lang="en-US" sz="2800" baseline="30000" dirty="0"/>
              <a:t>st</a:t>
            </a:r>
            <a:r>
              <a:rPr lang="en-US" sz="2800" dirty="0"/>
              <a:t> century </a:t>
            </a:r>
          </a:p>
          <a:p>
            <a:pPr algn="ctr">
              <a:buNone/>
            </a:pPr>
            <a:r>
              <a:rPr lang="en-US" sz="2800" dirty="0"/>
              <a:t>with Processes and Organizations </a:t>
            </a:r>
            <a:r>
              <a:rPr lang="en-US" sz="2800" dirty="0" smtClean="0"/>
              <a:t>designed </a:t>
            </a:r>
            <a:r>
              <a:rPr lang="en-US" sz="2800" dirty="0"/>
              <a:t>in the 19</a:t>
            </a:r>
            <a:r>
              <a:rPr lang="en-US" sz="2800" baseline="30000" dirty="0"/>
              <a:t>th</a:t>
            </a:r>
            <a:r>
              <a:rPr lang="en-US" sz="2800" dirty="0"/>
              <a:t> </a:t>
            </a:r>
            <a:endParaRPr lang="en-US" sz="2800" dirty="0" smtClean="0"/>
          </a:p>
          <a:p>
            <a:pPr algn="ctr">
              <a:buNone/>
            </a:pPr>
            <a:r>
              <a:rPr lang="en-US" sz="2800" dirty="0" smtClean="0"/>
              <a:t>Century to </a:t>
            </a:r>
            <a:r>
              <a:rPr lang="en-US" sz="2800" dirty="0"/>
              <a:t>work well in the 20</a:t>
            </a:r>
            <a:r>
              <a:rPr lang="en-US" sz="2800" baseline="30000" dirty="0"/>
              <a:t>th</a:t>
            </a:r>
            <a:r>
              <a:rPr lang="en-US" sz="2800" dirty="0"/>
              <a:t> Century! </a:t>
            </a:r>
          </a:p>
        </p:txBody>
      </p:sp>
      <p:sp>
        <p:nvSpPr>
          <p:cNvPr id="5" name="Rectangle 6"/>
          <p:cNvSpPr>
            <a:spLocks noChangeArrowheads="1"/>
          </p:cNvSpPr>
          <p:nvPr/>
        </p:nvSpPr>
        <p:spPr bwMode="auto">
          <a:xfrm>
            <a:off x="457200" y="4724400"/>
            <a:ext cx="8229600" cy="1524000"/>
          </a:xfrm>
          <a:prstGeom prst="rect">
            <a:avLst/>
          </a:prstGeom>
          <a:solidFill>
            <a:srgbClr val="99FF66"/>
          </a:solidFill>
          <a:ln w="9525">
            <a:solidFill>
              <a:schemeClr val="tx1"/>
            </a:solidFill>
            <a:miter lim="800000"/>
            <a:headEnd/>
            <a:tailEnd/>
          </a:ln>
        </p:spPr>
        <p:txBody>
          <a:bodyPr wrap="none" anchor="ctr"/>
          <a:lstStyle/>
          <a:p>
            <a:pPr algn="ctr"/>
            <a:r>
              <a:rPr lang="en-US" sz="2800" dirty="0"/>
              <a:t>We need entirely different </a:t>
            </a:r>
          </a:p>
          <a:p>
            <a:pPr algn="ctr"/>
            <a:r>
              <a:rPr lang="en-US" sz="2800" dirty="0"/>
              <a:t>PROCESSES &amp; ORGANIZATIONS </a:t>
            </a:r>
          </a:p>
          <a:p>
            <a:pPr algn="ctr"/>
            <a:r>
              <a:rPr lang="en-US" sz="2800" dirty="0"/>
              <a:t>for Governance in the 21</a:t>
            </a:r>
            <a:r>
              <a:rPr lang="en-US" sz="2800" baseline="30000" dirty="0"/>
              <a:t>st</a:t>
            </a:r>
            <a:r>
              <a:rPr lang="en-US" sz="2800" dirty="0"/>
              <a:t> Century </a:t>
            </a:r>
          </a:p>
        </p:txBody>
      </p:sp>
      <p:sp>
        <p:nvSpPr>
          <p:cNvPr id="6" name="Date Placeholder 5"/>
          <p:cNvSpPr>
            <a:spLocks noGrp="1"/>
          </p:cNvSpPr>
          <p:nvPr>
            <p:ph type="dt" sz="half" idx="10"/>
          </p:nvPr>
        </p:nvSpPr>
        <p:spPr/>
        <p:txBody>
          <a:bodyPr/>
          <a:lstStyle/>
          <a:p>
            <a:fld id="{7E339B1B-CEC7-450D-835B-51C72B548B00}" type="datetime1">
              <a:rPr lang="en-US" smtClean="0"/>
              <a:pPr/>
              <a:t>9/26/2013</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7"/>
          <p:cNvSpPr>
            <a:spLocks noGrp="1"/>
          </p:cNvSpPr>
          <p:nvPr>
            <p:ph type="ftr" sz="quarter" idx="11"/>
          </p:nvPr>
        </p:nvSpPr>
        <p:spPr/>
        <p:txBody>
          <a:bodyPr/>
          <a:lstStyle/>
          <a:p>
            <a:r>
              <a:rPr lang="en-US" smtClean="0"/>
              <a:t>copyright@jitendraprasad2013</a:t>
            </a:r>
            <a:endParaRPr lang="en-US"/>
          </a:p>
        </p:txBody>
      </p:sp>
      <p:pic>
        <p:nvPicPr>
          <p:cNvPr id="23553" name="Picture 1"/>
          <p:cNvPicPr>
            <a:picLocks noChangeAspect="1" noChangeArrowheads="1"/>
          </p:cNvPicPr>
          <p:nvPr/>
        </p:nvPicPr>
        <p:blipFill>
          <a:blip r:embed="rId2"/>
          <a:srcRect/>
          <a:stretch>
            <a:fillRect/>
          </a:stretch>
        </p:blipFill>
        <p:spPr bwMode="auto">
          <a:xfrm>
            <a:off x="6477000" y="685799"/>
            <a:ext cx="2362200" cy="914401"/>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restated……</a:t>
            </a:r>
            <a:endParaRPr lang="en-US" dirty="0"/>
          </a:p>
        </p:txBody>
      </p:sp>
      <p:sp>
        <p:nvSpPr>
          <p:cNvPr id="3" name="Content Placeholder 2"/>
          <p:cNvSpPr>
            <a:spLocks noGrp="1"/>
          </p:cNvSpPr>
          <p:nvPr>
            <p:ph idx="1"/>
          </p:nvPr>
        </p:nvSpPr>
        <p:spPr/>
        <p:txBody>
          <a:bodyPr>
            <a:normAutofit lnSpcReduction="10000"/>
          </a:bodyPr>
          <a:lstStyle/>
          <a:p>
            <a:pPr>
              <a:lnSpc>
                <a:spcPct val="90000"/>
              </a:lnSpc>
            </a:pPr>
            <a:r>
              <a:rPr lang="en-US" dirty="0" smtClean="0"/>
              <a:t>All processes are simple &amp; efficient when originally designed</a:t>
            </a:r>
          </a:p>
          <a:p>
            <a:pPr lvl="1">
              <a:lnSpc>
                <a:spcPct val="90000"/>
              </a:lnSpc>
            </a:pPr>
            <a:r>
              <a:rPr lang="en-US" dirty="0" smtClean="0"/>
              <a:t>User-friendly</a:t>
            </a:r>
          </a:p>
          <a:p>
            <a:pPr lvl="1">
              <a:lnSpc>
                <a:spcPct val="90000"/>
              </a:lnSpc>
            </a:pPr>
            <a:r>
              <a:rPr lang="en-US" dirty="0" smtClean="0"/>
              <a:t>Deploying contemporary tools &amp; techniques</a:t>
            </a:r>
          </a:p>
          <a:p>
            <a:pPr>
              <a:lnSpc>
                <a:spcPct val="90000"/>
              </a:lnSpc>
            </a:pPr>
            <a:endParaRPr lang="en-US" dirty="0" smtClean="0"/>
          </a:p>
          <a:p>
            <a:pPr>
              <a:lnSpc>
                <a:spcPct val="90000"/>
              </a:lnSpc>
            </a:pPr>
            <a:r>
              <a:rPr lang="en-US" dirty="0" smtClean="0"/>
              <a:t>Processes become complex &amp; inefficient with passage of time</a:t>
            </a:r>
          </a:p>
          <a:p>
            <a:pPr lvl="1">
              <a:lnSpc>
                <a:spcPct val="90000"/>
              </a:lnSpc>
            </a:pPr>
            <a:r>
              <a:rPr lang="en-US" dirty="0" smtClean="0"/>
              <a:t>with addition of sub-processes to handle exceptions</a:t>
            </a:r>
          </a:p>
          <a:p>
            <a:pPr lvl="1">
              <a:lnSpc>
                <a:spcPct val="90000"/>
              </a:lnSpc>
            </a:pPr>
            <a:r>
              <a:rPr lang="en-US" dirty="0" smtClean="0"/>
              <a:t>with changes in environment and</a:t>
            </a:r>
          </a:p>
          <a:p>
            <a:pPr lvl="1">
              <a:lnSpc>
                <a:spcPct val="90000"/>
              </a:lnSpc>
            </a:pPr>
            <a:r>
              <a:rPr lang="en-US" dirty="0" smtClean="0"/>
              <a:t>with increase in customer expectations </a:t>
            </a:r>
          </a:p>
          <a:p>
            <a:pPr lvl="1">
              <a:lnSpc>
                <a:spcPct val="90000"/>
              </a:lnSpc>
            </a:pPr>
            <a:r>
              <a:rPr lang="en-US" dirty="0" smtClean="0"/>
              <a:t>with increase in volumes</a:t>
            </a:r>
          </a:p>
          <a:p>
            <a:endParaRPr lang="en-US" dirty="0"/>
          </a:p>
        </p:txBody>
      </p:sp>
      <p:sp>
        <p:nvSpPr>
          <p:cNvPr id="4" name="Oval 5"/>
          <p:cNvSpPr>
            <a:spLocks noChangeArrowheads="1"/>
          </p:cNvSpPr>
          <p:nvPr/>
        </p:nvSpPr>
        <p:spPr bwMode="auto">
          <a:xfrm>
            <a:off x="6629400" y="4953000"/>
            <a:ext cx="2209800" cy="1600200"/>
          </a:xfrm>
          <a:prstGeom prst="ellipse">
            <a:avLst/>
          </a:prstGeom>
          <a:solidFill>
            <a:schemeClr val="accent1"/>
          </a:solidFill>
          <a:ln w="9525">
            <a:solidFill>
              <a:schemeClr val="tx1"/>
            </a:solidFill>
            <a:round/>
            <a:headEnd/>
            <a:tailEnd/>
          </a:ln>
        </p:spPr>
        <p:txBody>
          <a:bodyPr wrap="none" anchor="ctr"/>
          <a:lstStyle/>
          <a:p>
            <a:pPr algn="ctr"/>
            <a:r>
              <a:rPr lang="en-US" dirty="0"/>
              <a:t>We need to</a:t>
            </a:r>
          </a:p>
          <a:p>
            <a:pPr algn="ctr"/>
            <a:r>
              <a:rPr lang="en-US" b="1" dirty="0"/>
              <a:t>Reinvent</a:t>
            </a:r>
            <a:r>
              <a:rPr lang="en-US" dirty="0"/>
              <a:t> </a:t>
            </a:r>
          </a:p>
          <a:p>
            <a:pPr algn="ctr"/>
            <a:r>
              <a:rPr lang="en-US" dirty="0"/>
              <a:t>the </a:t>
            </a:r>
          </a:p>
          <a:p>
            <a:pPr algn="ctr"/>
            <a:r>
              <a:rPr lang="en-US" dirty="0"/>
              <a:t>processes</a:t>
            </a:r>
          </a:p>
        </p:txBody>
      </p:sp>
      <p:sp>
        <p:nvSpPr>
          <p:cNvPr id="5" name="Date Placeholder 4"/>
          <p:cNvSpPr>
            <a:spLocks noGrp="1"/>
          </p:cNvSpPr>
          <p:nvPr>
            <p:ph type="dt" sz="half" idx="10"/>
          </p:nvPr>
        </p:nvSpPr>
        <p:spPr/>
        <p:txBody>
          <a:bodyPr/>
          <a:lstStyle/>
          <a:p>
            <a:fld id="{31CC6F42-5047-41FC-BCC5-50F8E92E021A}" type="datetime1">
              <a:rPr lang="en-US" smtClean="0"/>
              <a:pPr/>
              <a:t>9/26/2013</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11</a:t>
            </a:fld>
            <a:endParaRPr lang="en-US"/>
          </a:p>
        </p:txBody>
      </p:sp>
      <p:sp>
        <p:nvSpPr>
          <p:cNvPr id="7" name="Footer Placeholder 6"/>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Goals of BPR</a:t>
            </a:r>
            <a:endParaRPr lang="en-US" dirty="0"/>
          </a:p>
        </p:txBody>
      </p:sp>
      <p:sp>
        <p:nvSpPr>
          <p:cNvPr id="3" name="Content Placeholder 2"/>
          <p:cNvSpPr>
            <a:spLocks noGrp="1"/>
          </p:cNvSpPr>
          <p:nvPr>
            <p:ph idx="1"/>
          </p:nvPr>
        </p:nvSpPr>
        <p:spPr/>
        <p:txBody>
          <a:bodyPr>
            <a:normAutofit lnSpcReduction="10000"/>
          </a:bodyPr>
          <a:lstStyle/>
          <a:p>
            <a:pPr marL="533400" indent="-533400">
              <a:lnSpc>
                <a:spcPct val="90000"/>
              </a:lnSpc>
              <a:buFontTx/>
              <a:buAutoNum type="arabicPeriod"/>
            </a:pPr>
            <a:r>
              <a:rPr lang="en-US" dirty="0" smtClean="0"/>
              <a:t>Customer Friendliness</a:t>
            </a:r>
          </a:p>
          <a:p>
            <a:pPr marL="990600" lvl="1" indent="-533400">
              <a:lnSpc>
                <a:spcPct val="90000"/>
              </a:lnSpc>
            </a:pPr>
            <a:r>
              <a:rPr lang="en-US" dirty="0" smtClean="0"/>
              <a:t>Meeting customer requirements closely</a:t>
            </a:r>
          </a:p>
          <a:p>
            <a:pPr marL="990600" lvl="1" indent="-533400">
              <a:lnSpc>
                <a:spcPct val="90000"/>
              </a:lnSpc>
            </a:pPr>
            <a:r>
              <a:rPr lang="en-US" dirty="0" smtClean="0"/>
              <a:t>Providing convenience</a:t>
            </a:r>
          </a:p>
          <a:p>
            <a:pPr marL="533400" indent="-533400">
              <a:lnSpc>
                <a:spcPct val="90000"/>
              </a:lnSpc>
              <a:buFontTx/>
              <a:buAutoNum type="arabicPeriod"/>
            </a:pPr>
            <a:r>
              <a:rPr lang="en-US" dirty="0" smtClean="0"/>
              <a:t>Effectiveness</a:t>
            </a:r>
          </a:p>
          <a:p>
            <a:pPr marL="990600" lvl="1" indent="-533400">
              <a:lnSpc>
                <a:spcPct val="90000"/>
              </a:lnSpc>
            </a:pPr>
            <a:r>
              <a:rPr lang="en-US" dirty="0" smtClean="0"/>
              <a:t>Outcome-based approach</a:t>
            </a:r>
          </a:p>
          <a:p>
            <a:pPr marL="990600" lvl="1" indent="-533400">
              <a:lnSpc>
                <a:spcPct val="90000"/>
              </a:lnSpc>
            </a:pPr>
            <a:r>
              <a:rPr lang="en-US" dirty="0" smtClean="0"/>
              <a:t>Gaining loyalty of customers</a:t>
            </a:r>
          </a:p>
          <a:p>
            <a:pPr marL="990600" lvl="1" indent="-533400">
              <a:lnSpc>
                <a:spcPct val="90000"/>
              </a:lnSpc>
            </a:pPr>
            <a:r>
              <a:rPr lang="en-US" dirty="0" smtClean="0"/>
              <a:t>Image and branding </a:t>
            </a:r>
          </a:p>
          <a:p>
            <a:pPr marL="533400" indent="-533400">
              <a:lnSpc>
                <a:spcPct val="90000"/>
              </a:lnSpc>
              <a:buFontTx/>
              <a:buAutoNum type="arabicPeriod"/>
            </a:pPr>
            <a:r>
              <a:rPr lang="en-US" dirty="0" smtClean="0"/>
              <a:t>Efficiency</a:t>
            </a:r>
          </a:p>
          <a:p>
            <a:pPr marL="990600" lvl="1" indent="-533400">
              <a:lnSpc>
                <a:spcPct val="90000"/>
              </a:lnSpc>
            </a:pPr>
            <a:r>
              <a:rPr lang="en-US" dirty="0" smtClean="0"/>
              <a:t>Cost</a:t>
            </a:r>
          </a:p>
          <a:p>
            <a:pPr marL="990600" lvl="1" indent="-533400">
              <a:lnSpc>
                <a:spcPct val="90000"/>
              </a:lnSpc>
            </a:pPr>
            <a:r>
              <a:rPr lang="en-US" dirty="0" smtClean="0"/>
              <a:t>Time</a:t>
            </a:r>
          </a:p>
          <a:p>
            <a:pPr marL="990600" lvl="1" indent="-533400">
              <a:lnSpc>
                <a:spcPct val="90000"/>
              </a:lnSpc>
            </a:pPr>
            <a:r>
              <a:rPr lang="en-US" dirty="0" smtClean="0"/>
              <a:t>Effort</a:t>
            </a:r>
            <a:endParaRPr lang="en-US" dirty="0"/>
          </a:p>
        </p:txBody>
      </p:sp>
      <p:sp>
        <p:nvSpPr>
          <p:cNvPr id="4" name="Date Placeholder 3"/>
          <p:cNvSpPr>
            <a:spLocks noGrp="1"/>
          </p:cNvSpPr>
          <p:nvPr>
            <p:ph type="dt" sz="half" idx="10"/>
          </p:nvPr>
        </p:nvSpPr>
        <p:spPr/>
        <p:txBody>
          <a:bodyPr/>
          <a:lstStyle/>
          <a:p>
            <a:fld id="{BC72A3A4-6C92-4E47-A2B9-89D6053DF398}" type="datetime1">
              <a:rPr lang="en-US" smtClean="0"/>
              <a:pPr/>
              <a:t>9/26/2013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essence of BPR is </a:t>
            </a:r>
            <a:r>
              <a:rPr lang="en-US" i="1" u="sng" dirty="0" smtClean="0"/>
              <a:t>Transformation</a:t>
            </a:r>
            <a:r>
              <a:rPr lang="en-US" dirty="0" smtClean="0"/>
              <a:t> </a:t>
            </a:r>
            <a:endParaRPr lang="en-US" dirty="0"/>
          </a:p>
        </p:txBody>
      </p:sp>
      <p:sp>
        <p:nvSpPr>
          <p:cNvPr id="3" name="Content Placeholder 2"/>
          <p:cNvSpPr>
            <a:spLocks noGrp="1"/>
          </p:cNvSpPr>
          <p:nvPr>
            <p:ph idx="1"/>
          </p:nvPr>
        </p:nvSpPr>
        <p:spPr/>
        <p:txBody>
          <a:bodyPr/>
          <a:lstStyle/>
          <a:p>
            <a:endParaRPr lang="en-US" dirty="0"/>
          </a:p>
        </p:txBody>
      </p:sp>
      <p:sp>
        <p:nvSpPr>
          <p:cNvPr id="14" name="Oval 3"/>
          <p:cNvSpPr>
            <a:spLocks noChangeArrowheads="1"/>
          </p:cNvSpPr>
          <p:nvPr/>
        </p:nvSpPr>
        <p:spPr bwMode="auto">
          <a:xfrm>
            <a:off x="3276600" y="2743200"/>
            <a:ext cx="2286000" cy="2209800"/>
          </a:xfrm>
          <a:prstGeom prst="ellipse">
            <a:avLst/>
          </a:prstGeom>
          <a:solidFill>
            <a:srgbClr val="99FF66"/>
          </a:solidFill>
          <a:ln w="9525">
            <a:solidFill>
              <a:schemeClr val="tx1"/>
            </a:solidFill>
            <a:round/>
            <a:headEnd/>
            <a:tailEnd/>
          </a:ln>
        </p:spPr>
        <p:txBody>
          <a:bodyPr wrap="none" anchor="ctr"/>
          <a:lstStyle/>
          <a:p>
            <a:pPr algn="ctr" eaLnBrk="0" hangingPunct="0"/>
            <a:r>
              <a:rPr lang="en-US" sz="2400" b="1">
                <a:latin typeface="Thoma"/>
              </a:rPr>
              <a:t>Transformation</a:t>
            </a:r>
          </a:p>
        </p:txBody>
      </p:sp>
      <p:grpSp>
        <p:nvGrpSpPr>
          <p:cNvPr id="15" name="Group 4"/>
          <p:cNvGrpSpPr>
            <a:grpSpLocks/>
          </p:cNvGrpSpPr>
          <p:nvPr/>
        </p:nvGrpSpPr>
        <p:grpSpPr bwMode="auto">
          <a:xfrm>
            <a:off x="304800" y="1905000"/>
            <a:ext cx="2819400" cy="2209800"/>
            <a:chOff x="528" y="816"/>
            <a:chExt cx="1488" cy="1680"/>
          </a:xfrm>
        </p:grpSpPr>
        <p:sp>
          <p:nvSpPr>
            <p:cNvPr id="16" name="Rectangle 5"/>
            <p:cNvSpPr>
              <a:spLocks noChangeArrowheads="1"/>
            </p:cNvSpPr>
            <p:nvPr/>
          </p:nvSpPr>
          <p:spPr bwMode="auto">
            <a:xfrm>
              <a:off x="528" y="1104"/>
              <a:ext cx="1488" cy="1392"/>
            </a:xfrm>
            <a:prstGeom prst="rect">
              <a:avLst/>
            </a:prstGeom>
            <a:solidFill>
              <a:schemeClr val="hlink"/>
            </a:solidFill>
            <a:ln w="9525">
              <a:solidFill>
                <a:schemeClr val="tx1"/>
              </a:solidFill>
              <a:miter lim="800000"/>
              <a:headEnd/>
              <a:tailEnd/>
            </a:ln>
          </p:spPr>
          <p:txBody>
            <a:bodyPr wrap="none" anchor="ctr"/>
            <a:lstStyle/>
            <a:p>
              <a:pPr eaLnBrk="0" hangingPunct="0">
                <a:buFontTx/>
                <a:buChar char="•"/>
              </a:pPr>
              <a:r>
                <a:rPr lang="en-US" dirty="0">
                  <a:solidFill>
                    <a:schemeClr val="bg1"/>
                  </a:solidFill>
                  <a:latin typeface="Thoma"/>
                </a:rPr>
                <a:t> Eliminate </a:t>
              </a:r>
            </a:p>
            <a:p>
              <a:pPr eaLnBrk="0" hangingPunct="0">
                <a:buFontTx/>
                <a:buChar char="•"/>
              </a:pPr>
              <a:r>
                <a:rPr lang="en-US" dirty="0">
                  <a:solidFill>
                    <a:schemeClr val="bg1"/>
                  </a:solidFill>
                  <a:latin typeface="Thoma"/>
                </a:rPr>
                <a:t> Simplify</a:t>
              </a:r>
            </a:p>
            <a:p>
              <a:pPr eaLnBrk="0" hangingPunct="0">
                <a:buFontTx/>
                <a:buChar char="•"/>
              </a:pPr>
              <a:r>
                <a:rPr lang="en-US" dirty="0">
                  <a:solidFill>
                    <a:schemeClr val="bg1"/>
                  </a:solidFill>
                  <a:latin typeface="Thoma"/>
                </a:rPr>
                <a:t> Automate</a:t>
              </a:r>
            </a:p>
            <a:p>
              <a:pPr eaLnBrk="0" hangingPunct="0">
                <a:buFontTx/>
                <a:buChar char="•"/>
              </a:pPr>
              <a:r>
                <a:rPr lang="en-US" dirty="0">
                  <a:solidFill>
                    <a:schemeClr val="bg1"/>
                  </a:solidFill>
                  <a:latin typeface="Thoma"/>
                </a:rPr>
                <a:t> Base on Trust</a:t>
              </a:r>
            </a:p>
            <a:p>
              <a:pPr eaLnBrk="0" hangingPunct="0">
                <a:buFontTx/>
                <a:buChar char="•"/>
              </a:pPr>
              <a:r>
                <a:rPr lang="en-US" dirty="0">
                  <a:solidFill>
                    <a:schemeClr val="bg1"/>
                  </a:solidFill>
                  <a:latin typeface="Thoma"/>
                </a:rPr>
                <a:t> Integrate</a:t>
              </a:r>
            </a:p>
            <a:p>
              <a:pPr eaLnBrk="0" hangingPunct="0">
                <a:buFontTx/>
                <a:buChar char="•"/>
              </a:pPr>
              <a:r>
                <a:rPr lang="en-US" dirty="0">
                  <a:solidFill>
                    <a:schemeClr val="bg1"/>
                  </a:solidFill>
                  <a:latin typeface="Thoma"/>
                </a:rPr>
                <a:t> Join Up</a:t>
              </a:r>
            </a:p>
            <a:p>
              <a:pPr eaLnBrk="0" hangingPunct="0">
                <a:buFontTx/>
                <a:buChar char="•"/>
              </a:pPr>
              <a:r>
                <a:rPr lang="en-US" dirty="0">
                  <a:solidFill>
                    <a:schemeClr val="bg1"/>
                  </a:solidFill>
                  <a:latin typeface="Thoma"/>
                </a:rPr>
                <a:t> Legislate</a:t>
              </a:r>
            </a:p>
          </p:txBody>
        </p:sp>
        <p:sp>
          <p:nvSpPr>
            <p:cNvPr id="17" name="Rectangle 6"/>
            <p:cNvSpPr>
              <a:spLocks noChangeArrowheads="1"/>
            </p:cNvSpPr>
            <p:nvPr/>
          </p:nvSpPr>
          <p:spPr bwMode="auto">
            <a:xfrm>
              <a:off x="528" y="816"/>
              <a:ext cx="1488" cy="288"/>
            </a:xfrm>
            <a:prstGeom prst="rect">
              <a:avLst/>
            </a:prstGeom>
            <a:solidFill>
              <a:srgbClr val="FF3300"/>
            </a:solidFill>
            <a:ln w="9525">
              <a:solidFill>
                <a:schemeClr val="tx1"/>
              </a:solidFill>
              <a:miter lim="800000"/>
              <a:headEnd/>
              <a:tailEnd/>
            </a:ln>
          </p:spPr>
          <p:txBody>
            <a:bodyPr wrap="none" anchor="ctr"/>
            <a:lstStyle/>
            <a:p>
              <a:pPr algn="ctr" eaLnBrk="0" hangingPunct="0"/>
              <a:r>
                <a:rPr lang="en-US" sz="2000" b="1" dirty="0">
                  <a:latin typeface="Thoma"/>
                </a:rPr>
                <a:t>Transforming Process</a:t>
              </a:r>
            </a:p>
          </p:txBody>
        </p:sp>
      </p:grpSp>
      <p:grpSp>
        <p:nvGrpSpPr>
          <p:cNvPr id="18" name="Group 7"/>
          <p:cNvGrpSpPr>
            <a:grpSpLocks/>
          </p:cNvGrpSpPr>
          <p:nvPr/>
        </p:nvGrpSpPr>
        <p:grpSpPr bwMode="auto">
          <a:xfrm>
            <a:off x="5715000" y="1828800"/>
            <a:ext cx="2971800" cy="2286000"/>
            <a:chOff x="528" y="816"/>
            <a:chExt cx="1488" cy="1680"/>
          </a:xfrm>
        </p:grpSpPr>
        <p:sp>
          <p:nvSpPr>
            <p:cNvPr id="19" name="Rectangle 8"/>
            <p:cNvSpPr>
              <a:spLocks noChangeArrowheads="1"/>
            </p:cNvSpPr>
            <p:nvPr/>
          </p:nvSpPr>
          <p:spPr bwMode="auto">
            <a:xfrm>
              <a:off x="528" y="1104"/>
              <a:ext cx="1488" cy="1392"/>
            </a:xfrm>
            <a:prstGeom prst="rect">
              <a:avLst/>
            </a:prstGeom>
            <a:solidFill>
              <a:schemeClr val="hlink"/>
            </a:solidFill>
            <a:ln w="9525">
              <a:solidFill>
                <a:schemeClr val="tx1"/>
              </a:solidFill>
              <a:miter lim="800000"/>
              <a:headEnd/>
              <a:tailEnd/>
            </a:ln>
          </p:spPr>
          <p:txBody>
            <a:bodyPr wrap="none" anchor="ctr"/>
            <a:lstStyle/>
            <a:p>
              <a:pPr eaLnBrk="0" hangingPunct="0">
                <a:buFontTx/>
                <a:buChar char="•"/>
              </a:pPr>
              <a:r>
                <a:rPr lang="en-US" dirty="0">
                  <a:solidFill>
                    <a:schemeClr val="bg1"/>
                  </a:solidFill>
                  <a:latin typeface="Thoma"/>
                </a:rPr>
                <a:t> Multiple Channels</a:t>
              </a:r>
            </a:p>
            <a:p>
              <a:pPr eaLnBrk="0" hangingPunct="0">
                <a:buFontTx/>
                <a:buChar char="•"/>
              </a:pPr>
              <a:r>
                <a:rPr lang="en-US" dirty="0">
                  <a:solidFill>
                    <a:schemeClr val="bg1"/>
                  </a:solidFill>
                  <a:latin typeface="Thoma"/>
                </a:rPr>
                <a:t> 24x7</a:t>
              </a:r>
            </a:p>
            <a:p>
              <a:pPr eaLnBrk="0" hangingPunct="0">
                <a:buFontTx/>
                <a:buChar char="•"/>
              </a:pPr>
              <a:r>
                <a:rPr lang="en-US" dirty="0">
                  <a:solidFill>
                    <a:schemeClr val="bg1"/>
                  </a:solidFill>
                  <a:latin typeface="Thoma"/>
                </a:rPr>
                <a:t> Access</a:t>
              </a:r>
            </a:p>
            <a:p>
              <a:pPr eaLnBrk="0" hangingPunct="0">
                <a:buFontTx/>
                <a:buChar char="•"/>
              </a:pPr>
              <a:r>
                <a:rPr lang="en-US" dirty="0">
                  <a:solidFill>
                    <a:schemeClr val="bg1"/>
                  </a:solidFill>
                  <a:latin typeface="Thoma"/>
                </a:rPr>
                <a:t> Common Service </a:t>
              </a:r>
              <a:r>
                <a:rPr lang="en-US" dirty="0" err="1">
                  <a:solidFill>
                    <a:schemeClr val="bg1"/>
                  </a:solidFill>
                  <a:latin typeface="Thoma"/>
                </a:rPr>
                <a:t>Centres</a:t>
              </a:r>
              <a:endParaRPr lang="en-US" dirty="0">
                <a:solidFill>
                  <a:schemeClr val="bg1"/>
                </a:solidFill>
                <a:latin typeface="Thoma"/>
              </a:endParaRPr>
            </a:p>
            <a:p>
              <a:pPr eaLnBrk="0" hangingPunct="0">
                <a:buFontTx/>
                <a:buChar char="•"/>
              </a:pPr>
              <a:r>
                <a:rPr lang="en-US" dirty="0">
                  <a:solidFill>
                    <a:schemeClr val="bg1"/>
                  </a:solidFill>
                  <a:latin typeface="Thoma"/>
                </a:rPr>
                <a:t> Mobile </a:t>
              </a:r>
            </a:p>
            <a:p>
              <a:pPr eaLnBrk="0" hangingPunct="0">
                <a:buFontTx/>
                <a:buChar char="•"/>
              </a:pPr>
              <a:r>
                <a:rPr lang="en-US" dirty="0">
                  <a:solidFill>
                    <a:schemeClr val="bg1"/>
                  </a:solidFill>
                  <a:latin typeface="Thoma"/>
                </a:rPr>
                <a:t> Self-Service</a:t>
              </a:r>
            </a:p>
            <a:p>
              <a:pPr eaLnBrk="0" hangingPunct="0">
                <a:buFontTx/>
                <a:buChar char="•"/>
              </a:pPr>
              <a:r>
                <a:rPr lang="en-US" dirty="0">
                  <a:solidFill>
                    <a:schemeClr val="bg1"/>
                  </a:solidFill>
                  <a:latin typeface="Thoma"/>
                </a:rPr>
                <a:t> Licensed Intermediaries</a:t>
              </a:r>
            </a:p>
            <a:p>
              <a:pPr eaLnBrk="0" hangingPunct="0">
                <a:buFontTx/>
                <a:buChar char="•"/>
              </a:pPr>
              <a:endParaRPr lang="en-US" dirty="0">
                <a:solidFill>
                  <a:schemeClr val="bg1"/>
                </a:solidFill>
                <a:latin typeface="Thoma"/>
              </a:endParaRPr>
            </a:p>
          </p:txBody>
        </p:sp>
        <p:sp>
          <p:nvSpPr>
            <p:cNvPr id="20" name="Rectangle 9"/>
            <p:cNvSpPr>
              <a:spLocks noChangeArrowheads="1"/>
            </p:cNvSpPr>
            <p:nvPr/>
          </p:nvSpPr>
          <p:spPr bwMode="auto">
            <a:xfrm>
              <a:off x="528" y="816"/>
              <a:ext cx="1488" cy="288"/>
            </a:xfrm>
            <a:prstGeom prst="rect">
              <a:avLst/>
            </a:prstGeom>
            <a:solidFill>
              <a:srgbClr val="FF3300"/>
            </a:solidFill>
            <a:ln w="9525">
              <a:solidFill>
                <a:schemeClr val="tx1"/>
              </a:solidFill>
              <a:miter lim="800000"/>
              <a:headEnd/>
              <a:tailEnd/>
            </a:ln>
          </p:spPr>
          <p:txBody>
            <a:bodyPr wrap="none" anchor="ctr"/>
            <a:lstStyle/>
            <a:p>
              <a:pPr algn="ctr" eaLnBrk="0" hangingPunct="0"/>
              <a:r>
                <a:rPr lang="en-US" sz="2000" b="1">
                  <a:latin typeface="Thoma"/>
                </a:rPr>
                <a:t>Transforming Channels</a:t>
              </a:r>
            </a:p>
          </p:txBody>
        </p:sp>
      </p:grpSp>
      <p:grpSp>
        <p:nvGrpSpPr>
          <p:cNvPr id="21" name="Group 10"/>
          <p:cNvGrpSpPr>
            <a:grpSpLocks/>
          </p:cNvGrpSpPr>
          <p:nvPr/>
        </p:nvGrpSpPr>
        <p:grpSpPr bwMode="auto">
          <a:xfrm>
            <a:off x="304800" y="4191000"/>
            <a:ext cx="2819400" cy="2514600"/>
            <a:chOff x="528" y="816"/>
            <a:chExt cx="1488" cy="1680"/>
          </a:xfrm>
        </p:grpSpPr>
        <p:sp>
          <p:nvSpPr>
            <p:cNvPr id="22" name="Rectangle 11"/>
            <p:cNvSpPr>
              <a:spLocks noChangeArrowheads="1"/>
            </p:cNvSpPr>
            <p:nvPr/>
          </p:nvSpPr>
          <p:spPr bwMode="auto">
            <a:xfrm>
              <a:off x="528" y="1104"/>
              <a:ext cx="1488" cy="1392"/>
            </a:xfrm>
            <a:prstGeom prst="rect">
              <a:avLst/>
            </a:prstGeom>
            <a:solidFill>
              <a:schemeClr val="hlink"/>
            </a:solidFill>
            <a:ln w="9525">
              <a:solidFill>
                <a:schemeClr val="tx1"/>
              </a:solidFill>
              <a:miter lim="800000"/>
              <a:headEnd/>
              <a:tailEnd/>
            </a:ln>
          </p:spPr>
          <p:txBody>
            <a:bodyPr wrap="none" anchor="ctr"/>
            <a:lstStyle/>
            <a:p>
              <a:pPr eaLnBrk="0" hangingPunct="0">
                <a:buFontTx/>
                <a:buChar char="•"/>
              </a:pPr>
              <a:r>
                <a:rPr lang="en-US">
                  <a:solidFill>
                    <a:schemeClr val="bg1"/>
                  </a:solidFill>
                  <a:latin typeface="Thoma"/>
                </a:rPr>
                <a:t> Enterprise Architecture</a:t>
              </a:r>
            </a:p>
            <a:p>
              <a:pPr eaLnBrk="0" hangingPunct="0">
                <a:buFontTx/>
                <a:buChar char="•"/>
              </a:pPr>
              <a:r>
                <a:rPr lang="en-US">
                  <a:solidFill>
                    <a:schemeClr val="bg1"/>
                  </a:solidFill>
                  <a:latin typeface="Thoma"/>
                </a:rPr>
                <a:t> Standards</a:t>
              </a:r>
            </a:p>
            <a:p>
              <a:pPr eaLnBrk="0" hangingPunct="0">
                <a:buFontTx/>
                <a:buChar char="•"/>
              </a:pPr>
              <a:r>
                <a:rPr lang="en-US">
                  <a:solidFill>
                    <a:schemeClr val="bg1"/>
                  </a:solidFill>
                  <a:latin typeface="Thoma"/>
                </a:rPr>
                <a:t> Unified Databases</a:t>
              </a:r>
            </a:p>
            <a:p>
              <a:pPr eaLnBrk="0" hangingPunct="0">
                <a:buFontTx/>
                <a:buChar char="•"/>
              </a:pPr>
              <a:r>
                <a:rPr lang="en-US">
                  <a:solidFill>
                    <a:schemeClr val="bg1"/>
                  </a:solidFill>
                  <a:latin typeface="Thoma"/>
                </a:rPr>
                <a:t> Unified Networks</a:t>
              </a:r>
            </a:p>
            <a:p>
              <a:pPr eaLnBrk="0" hangingPunct="0">
                <a:buFontTx/>
                <a:buChar char="•"/>
              </a:pPr>
              <a:r>
                <a:rPr lang="en-US">
                  <a:solidFill>
                    <a:schemeClr val="bg1"/>
                  </a:solidFill>
                  <a:latin typeface="Thoma"/>
                </a:rPr>
                <a:t> SOA</a:t>
              </a:r>
            </a:p>
            <a:p>
              <a:pPr eaLnBrk="0" hangingPunct="0">
                <a:buFontTx/>
                <a:buChar char="•"/>
              </a:pPr>
              <a:r>
                <a:rPr lang="en-US">
                  <a:solidFill>
                    <a:schemeClr val="bg1"/>
                  </a:solidFill>
                  <a:latin typeface="Thoma"/>
                </a:rPr>
                <a:t> Portals</a:t>
              </a:r>
            </a:p>
          </p:txBody>
        </p:sp>
        <p:sp>
          <p:nvSpPr>
            <p:cNvPr id="23" name="Rectangle 12"/>
            <p:cNvSpPr>
              <a:spLocks noChangeArrowheads="1"/>
            </p:cNvSpPr>
            <p:nvPr/>
          </p:nvSpPr>
          <p:spPr bwMode="auto">
            <a:xfrm>
              <a:off x="528" y="816"/>
              <a:ext cx="1488" cy="288"/>
            </a:xfrm>
            <a:prstGeom prst="rect">
              <a:avLst/>
            </a:prstGeom>
            <a:solidFill>
              <a:srgbClr val="FF3300"/>
            </a:solidFill>
            <a:ln w="9525">
              <a:solidFill>
                <a:schemeClr val="tx1"/>
              </a:solidFill>
              <a:miter lim="800000"/>
              <a:headEnd/>
              <a:tailEnd/>
            </a:ln>
          </p:spPr>
          <p:txBody>
            <a:bodyPr wrap="none" anchor="ctr"/>
            <a:lstStyle/>
            <a:p>
              <a:pPr algn="ctr" eaLnBrk="0" hangingPunct="0"/>
              <a:r>
                <a:rPr lang="en-US" sz="2000" b="1">
                  <a:latin typeface="Thoma"/>
                </a:rPr>
                <a:t>Using Technology</a:t>
              </a:r>
            </a:p>
          </p:txBody>
        </p:sp>
      </p:grpSp>
      <p:grpSp>
        <p:nvGrpSpPr>
          <p:cNvPr id="24" name="Group 13"/>
          <p:cNvGrpSpPr>
            <a:grpSpLocks/>
          </p:cNvGrpSpPr>
          <p:nvPr/>
        </p:nvGrpSpPr>
        <p:grpSpPr bwMode="auto">
          <a:xfrm>
            <a:off x="5715000" y="4267200"/>
            <a:ext cx="2971800" cy="2438400"/>
            <a:chOff x="528" y="816"/>
            <a:chExt cx="1488" cy="1680"/>
          </a:xfrm>
        </p:grpSpPr>
        <p:sp>
          <p:nvSpPr>
            <p:cNvPr id="25" name="Rectangle 14"/>
            <p:cNvSpPr>
              <a:spLocks noChangeArrowheads="1"/>
            </p:cNvSpPr>
            <p:nvPr/>
          </p:nvSpPr>
          <p:spPr bwMode="auto">
            <a:xfrm>
              <a:off x="528" y="1104"/>
              <a:ext cx="1488" cy="1392"/>
            </a:xfrm>
            <a:prstGeom prst="rect">
              <a:avLst/>
            </a:prstGeom>
            <a:solidFill>
              <a:schemeClr val="hlink"/>
            </a:solidFill>
            <a:ln w="9525">
              <a:solidFill>
                <a:schemeClr val="tx1"/>
              </a:solidFill>
              <a:miter lim="800000"/>
              <a:headEnd/>
              <a:tailEnd/>
            </a:ln>
          </p:spPr>
          <p:txBody>
            <a:bodyPr wrap="none" anchor="ctr"/>
            <a:lstStyle/>
            <a:p>
              <a:pPr eaLnBrk="0" hangingPunct="0">
                <a:buFontTx/>
                <a:buChar char="•"/>
              </a:pPr>
              <a:r>
                <a:rPr lang="en-US">
                  <a:solidFill>
                    <a:schemeClr val="bg1"/>
                  </a:solidFill>
                  <a:latin typeface="Thoma"/>
                </a:rPr>
                <a:t> </a:t>
              </a:r>
            </a:p>
            <a:p>
              <a:pPr eaLnBrk="0" hangingPunct="0">
                <a:buFontTx/>
                <a:buChar char="•"/>
              </a:pPr>
              <a:r>
                <a:rPr lang="en-US">
                  <a:solidFill>
                    <a:schemeClr val="bg1"/>
                  </a:solidFill>
                  <a:latin typeface="Thoma"/>
                </a:rPr>
                <a:t>Training</a:t>
              </a:r>
            </a:p>
            <a:p>
              <a:pPr eaLnBrk="0" hangingPunct="0">
                <a:buFontTx/>
                <a:buChar char="•"/>
              </a:pPr>
              <a:r>
                <a:rPr lang="en-US">
                  <a:solidFill>
                    <a:schemeClr val="bg1"/>
                  </a:solidFill>
                  <a:latin typeface="Thoma"/>
                </a:rPr>
                <a:t> Change Management </a:t>
              </a:r>
            </a:p>
            <a:p>
              <a:pPr eaLnBrk="0" hangingPunct="0">
                <a:buFontTx/>
                <a:buChar char="•"/>
              </a:pPr>
              <a:r>
                <a:rPr lang="en-US">
                  <a:solidFill>
                    <a:schemeClr val="bg1"/>
                  </a:solidFill>
                  <a:latin typeface="Thoma"/>
                </a:rPr>
                <a:t> CRM skills</a:t>
              </a:r>
            </a:p>
            <a:p>
              <a:pPr eaLnBrk="0" hangingPunct="0">
                <a:buFontTx/>
                <a:buChar char="•"/>
              </a:pPr>
              <a:r>
                <a:rPr lang="en-US">
                  <a:solidFill>
                    <a:schemeClr val="bg1"/>
                  </a:solidFill>
                  <a:latin typeface="Thoma"/>
                </a:rPr>
                <a:t> Consultation</a:t>
              </a:r>
            </a:p>
            <a:p>
              <a:pPr eaLnBrk="0" hangingPunct="0">
                <a:buFontTx/>
                <a:buChar char="•"/>
              </a:pPr>
              <a:r>
                <a:rPr lang="en-US">
                  <a:solidFill>
                    <a:schemeClr val="bg1"/>
                  </a:solidFill>
                  <a:latin typeface="Thoma"/>
                </a:rPr>
                <a:t> Empowerment</a:t>
              </a:r>
            </a:p>
            <a:p>
              <a:pPr eaLnBrk="0" hangingPunct="0">
                <a:buFontTx/>
                <a:buChar char="•"/>
              </a:pPr>
              <a:r>
                <a:rPr lang="en-US">
                  <a:solidFill>
                    <a:schemeClr val="bg1"/>
                  </a:solidFill>
                  <a:latin typeface="Thoma"/>
                </a:rPr>
                <a:t> Education</a:t>
              </a:r>
            </a:p>
            <a:p>
              <a:pPr eaLnBrk="0" hangingPunct="0">
                <a:buFontTx/>
                <a:buChar char="•"/>
              </a:pPr>
              <a:r>
                <a:rPr lang="en-US">
                  <a:solidFill>
                    <a:schemeClr val="bg1"/>
                  </a:solidFill>
                  <a:latin typeface="Thoma"/>
                </a:rPr>
                <a:t> Awareness </a:t>
              </a:r>
            </a:p>
            <a:p>
              <a:pPr eaLnBrk="0" hangingPunct="0">
                <a:buFontTx/>
                <a:buChar char="•"/>
              </a:pPr>
              <a:endParaRPr lang="en-US">
                <a:solidFill>
                  <a:schemeClr val="bg1"/>
                </a:solidFill>
                <a:latin typeface="Thoma"/>
              </a:endParaRPr>
            </a:p>
          </p:txBody>
        </p:sp>
        <p:sp>
          <p:nvSpPr>
            <p:cNvPr id="26" name="Rectangle 15"/>
            <p:cNvSpPr>
              <a:spLocks noChangeArrowheads="1"/>
            </p:cNvSpPr>
            <p:nvPr/>
          </p:nvSpPr>
          <p:spPr bwMode="auto">
            <a:xfrm>
              <a:off x="528" y="816"/>
              <a:ext cx="1488" cy="288"/>
            </a:xfrm>
            <a:prstGeom prst="rect">
              <a:avLst/>
            </a:prstGeom>
            <a:solidFill>
              <a:srgbClr val="FF3300"/>
            </a:solidFill>
            <a:ln w="9525">
              <a:solidFill>
                <a:schemeClr val="tx1"/>
              </a:solidFill>
              <a:miter lim="800000"/>
              <a:headEnd/>
              <a:tailEnd/>
            </a:ln>
          </p:spPr>
          <p:txBody>
            <a:bodyPr wrap="none" anchor="ctr"/>
            <a:lstStyle/>
            <a:p>
              <a:pPr algn="ctr" eaLnBrk="0" hangingPunct="0"/>
              <a:r>
                <a:rPr lang="en-US" sz="2000" b="1">
                  <a:latin typeface="Thoma"/>
                </a:rPr>
                <a:t>Transforming People</a:t>
              </a:r>
            </a:p>
          </p:txBody>
        </p:sp>
      </p:grpSp>
      <p:sp>
        <p:nvSpPr>
          <p:cNvPr id="27" name="Date Placeholder 26"/>
          <p:cNvSpPr>
            <a:spLocks noGrp="1"/>
          </p:cNvSpPr>
          <p:nvPr>
            <p:ph type="dt" sz="half" idx="10"/>
          </p:nvPr>
        </p:nvSpPr>
        <p:spPr/>
        <p:txBody>
          <a:bodyPr/>
          <a:lstStyle/>
          <a:p>
            <a:fld id="{5CB3B0F7-EE19-4E01-A38E-B109A53CAAB6}" type="datetime1">
              <a:rPr lang="en-US" smtClean="0"/>
              <a:pPr/>
              <a:t>9/26/2013</a:t>
            </a:fld>
            <a:endParaRPr lang="en-US"/>
          </a:p>
        </p:txBody>
      </p:sp>
      <p:sp>
        <p:nvSpPr>
          <p:cNvPr id="28" name="Slide Number Placeholder 27"/>
          <p:cNvSpPr>
            <a:spLocks noGrp="1"/>
          </p:cNvSpPr>
          <p:nvPr>
            <p:ph type="sldNum" sz="quarter" idx="12"/>
          </p:nvPr>
        </p:nvSpPr>
        <p:spPr/>
        <p:txBody>
          <a:bodyPr/>
          <a:lstStyle/>
          <a:p>
            <a:fld id="{B6F15528-21DE-4FAA-801E-634DDDAF4B2B}" type="slidenum">
              <a:rPr lang="en-US" smtClean="0"/>
              <a:pPr/>
              <a:t>13</a:t>
            </a:fld>
            <a:endParaRPr lang="en-US"/>
          </a:p>
        </p:txBody>
      </p:sp>
      <p:sp>
        <p:nvSpPr>
          <p:cNvPr id="29" name="Footer Placeholder 28"/>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is GPR?</a:t>
            </a:r>
            <a:br>
              <a:rPr lang="en-US" dirty="0" smtClean="0"/>
            </a:br>
            <a:endParaRPr lang="en-US" dirty="0"/>
          </a:p>
        </p:txBody>
      </p:sp>
      <p:sp>
        <p:nvSpPr>
          <p:cNvPr id="3" name="Content Placeholder 2"/>
          <p:cNvSpPr>
            <a:spLocks noGrp="1"/>
          </p:cNvSpPr>
          <p:nvPr>
            <p:ph idx="1"/>
          </p:nvPr>
        </p:nvSpPr>
        <p:spPr/>
        <p:txBody>
          <a:bodyPr>
            <a:normAutofit/>
          </a:bodyPr>
          <a:lstStyle/>
          <a:p>
            <a:pPr>
              <a:buNone/>
            </a:pPr>
            <a:r>
              <a:rPr lang="en-US" dirty="0" smtClean="0"/>
              <a:t>GPR is all about review, re-looking and redefining the way (in terms of processes, procedure, trust and spirit, mindset, attitude, …) Government needs to operate, interact, interface, and transact with its stakeholders (Citizens, Employees, Business, NGO, other Government agencies within India and other Countries, International bodies, …) in ever changing times. </a:t>
            </a:r>
            <a:endParaRPr lang="en-US" dirty="0"/>
          </a:p>
        </p:txBody>
      </p:sp>
      <p:sp>
        <p:nvSpPr>
          <p:cNvPr id="4" name="Date Placeholder 3"/>
          <p:cNvSpPr>
            <a:spLocks noGrp="1"/>
          </p:cNvSpPr>
          <p:nvPr>
            <p:ph type="dt" sz="half" idx="10"/>
          </p:nvPr>
        </p:nvSpPr>
        <p:spPr/>
        <p:txBody>
          <a:bodyPr/>
          <a:lstStyle/>
          <a:p>
            <a:fld id="{898A947B-DF3C-43EC-B4FF-032080F217E8}" type="datetime1">
              <a:rPr lang="en-US" smtClean="0"/>
              <a:pPr/>
              <a:t>9/26/2013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of GPR</a:t>
            </a:r>
            <a:endParaRPr lang="en-US" dirty="0"/>
          </a:p>
        </p:txBody>
      </p:sp>
      <p:sp>
        <p:nvSpPr>
          <p:cNvPr id="4" name="Content Placeholder 2"/>
          <p:cNvSpPr>
            <a:spLocks noGrp="1"/>
          </p:cNvSpPr>
          <p:nvPr>
            <p:ph idx="1"/>
          </p:nvPr>
        </p:nvSpPr>
        <p:spPr/>
        <p:txBody>
          <a:bodyPr/>
          <a:lstStyle/>
          <a:p>
            <a:r>
              <a:rPr lang="en-US" dirty="0" smtClean="0"/>
              <a:t>Work breakdown analysis</a:t>
            </a:r>
          </a:p>
          <a:p>
            <a:r>
              <a:rPr lang="en-US" dirty="0" smtClean="0"/>
              <a:t>Activity process flow chart</a:t>
            </a:r>
          </a:p>
          <a:p>
            <a:r>
              <a:rPr lang="en-US" dirty="0" smtClean="0"/>
              <a:t>Deployment chart</a:t>
            </a:r>
          </a:p>
          <a:p>
            <a:r>
              <a:rPr lang="en-US" dirty="0" smtClean="0"/>
              <a:t>Value analysis matrix</a:t>
            </a:r>
          </a:p>
          <a:p>
            <a:r>
              <a:rPr lang="en-US" dirty="0" smtClean="0"/>
              <a:t>Context Level Diagram</a:t>
            </a:r>
          </a:p>
          <a:p>
            <a:r>
              <a:rPr lang="en-US" dirty="0" smtClean="0"/>
              <a:t>Context Level Diagram-level 1</a:t>
            </a:r>
          </a:p>
          <a:p>
            <a:endParaRPr lang="en-US" dirty="0" smtClean="0"/>
          </a:p>
          <a:p>
            <a:endParaRPr lang="en-IN" dirty="0" smtClean="0"/>
          </a:p>
          <a:p>
            <a:endParaRPr lang="en-IN" dirty="0"/>
          </a:p>
        </p:txBody>
      </p:sp>
      <p:pic>
        <p:nvPicPr>
          <p:cNvPr id="5" name="Picture 1" descr="C:\Users\hcl\Desktop\images[5].jpg"/>
          <p:cNvPicPr>
            <a:picLocks noChangeAspect="1" noChangeArrowheads="1"/>
          </p:cNvPicPr>
          <p:nvPr/>
        </p:nvPicPr>
        <p:blipFill>
          <a:blip r:embed="rId2"/>
          <a:srcRect/>
          <a:stretch>
            <a:fillRect/>
          </a:stretch>
        </p:blipFill>
        <p:spPr bwMode="auto">
          <a:xfrm>
            <a:off x="5181600" y="1828800"/>
            <a:ext cx="3429000" cy="3200400"/>
          </a:xfrm>
          <a:prstGeom prst="rect">
            <a:avLst/>
          </a:prstGeom>
          <a:noFill/>
        </p:spPr>
      </p:pic>
      <p:sp>
        <p:nvSpPr>
          <p:cNvPr id="6" name="Date Placeholder 5"/>
          <p:cNvSpPr>
            <a:spLocks noGrp="1"/>
          </p:cNvSpPr>
          <p:nvPr>
            <p:ph type="dt" sz="half" idx="10"/>
          </p:nvPr>
        </p:nvSpPr>
        <p:spPr/>
        <p:txBody>
          <a:bodyPr/>
          <a:lstStyle/>
          <a:p>
            <a:fld id="{1E5F507B-D701-4B6B-B410-C240B28ECD33}" type="datetime1">
              <a:rPr lang="en-US" smtClean="0"/>
              <a:pPr/>
              <a:t>9/26/2013</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7"/>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6" descr="process_flowchart"/>
          <p:cNvPicPr>
            <a:picLocks noGrp="1" noChangeAspect="1" noChangeArrowheads="1"/>
          </p:cNvPicPr>
          <p:nvPr>
            <p:ph idx="1"/>
          </p:nvPr>
        </p:nvPicPr>
        <p:blipFill>
          <a:blip r:embed="rId2"/>
          <a:srcRect/>
          <a:stretch>
            <a:fillRect/>
          </a:stretch>
        </p:blipFill>
        <p:spPr>
          <a:xfrm>
            <a:off x="1676401" y="1295400"/>
            <a:ext cx="4466946" cy="5257800"/>
          </a:xfrm>
          <a:noFill/>
          <a:ln/>
        </p:spPr>
      </p:pic>
      <p:sp>
        <p:nvSpPr>
          <p:cNvPr id="5" name="Rectangle 4"/>
          <p:cNvSpPr/>
          <p:nvPr/>
        </p:nvSpPr>
        <p:spPr>
          <a:xfrm>
            <a:off x="6172200" y="2828836"/>
            <a:ext cx="2590800" cy="1200329"/>
          </a:xfrm>
          <a:prstGeom prst="rect">
            <a:avLst/>
          </a:prstGeom>
        </p:spPr>
        <p:txBody>
          <a:bodyPr wrap="square">
            <a:spAutoFit/>
          </a:bodyPr>
          <a:lstStyle/>
          <a:p>
            <a:r>
              <a:rPr lang="en-US" dirty="0" smtClean="0"/>
              <a:t>These are the only</a:t>
            </a:r>
            <a:br>
              <a:rPr lang="en-US" dirty="0" smtClean="0"/>
            </a:br>
            <a:r>
              <a:rPr lang="en-US" dirty="0" smtClean="0"/>
              <a:t>shapes we’ll be</a:t>
            </a:r>
            <a:br>
              <a:rPr lang="en-US" dirty="0" smtClean="0"/>
            </a:br>
            <a:r>
              <a:rPr lang="en-US" dirty="0" smtClean="0"/>
              <a:t>needing to use</a:t>
            </a:r>
            <a:br>
              <a:rPr lang="en-US" dirty="0" smtClean="0"/>
            </a:br>
            <a:r>
              <a:rPr lang="en-US" dirty="0" smtClean="0"/>
              <a:t>for process mapping</a:t>
            </a:r>
            <a:endParaRPr lang="en-US" dirty="0"/>
          </a:p>
        </p:txBody>
      </p:sp>
      <p:sp>
        <p:nvSpPr>
          <p:cNvPr id="6" name="Date Placeholder 5"/>
          <p:cNvSpPr>
            <a:spLocks noGrp="1"/>
          </p:cNvSpPr>
          <p:nvPr>
            <p:ph type="dt" sz="half" idx="10"/>
          </p:nvPr>
        </p:nvSpPr>
        <p:spPr/>
        <p:txBody>
          <a:bodyPr/>
          <a:lstStyle/>
          <a:p>
            <a:fld id="{CCA93ED7-7CA1-4331-B904-51B1144C27AC}" type="datetime1">
              <a:rPr lang="en-US" smtClean="0"/>
              <a:pPr/>
              <a:t>9/26/2013</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7"/>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charts</a:t>
            </a:r>
            <a:endParaRPr lang="en-US" dirty="0"/>
          </a:p>
        </p:txBody>
      </p:sp>
      <p:sp>
        <p:nvSpPr>
          <p:cNvPr id="3" name="Content Placeholder 2"/>
          <p:cNvSpPr>
            <a:spLocks noGrp="1"/>
          </p:cNvSpPr>
          <p:nvPr>
            <p:ph idx="1"/>
          </p:nvPr>
        </p:nvSpPr>
        <p:spPr/>
        <p:txBody>
          <a:bodyPr/>
          <a:lstStyle/>
          <a:p>
            <a:endParaRPr lang="en-US" dirty="0"/>
          </a:p>
        </p:txBody>
      </p:sp>
      <p:sp>
        <p:nvSpPr>
          <p:cNvPr id="4" name="Text Box 6"/>
          <p:cNvSpPr txBox="1">
            <a:spLocks noChangeArrowheads="1"/>
          </p:cNvSpPr>
          <p:nvPr/>
        </p:nvSpPr>
        <p:spPr bwMode="auto">
          <a:xfrm>
            <a:off x="2286000" y="1676400"/>
            <a:ext cx="22860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5" name="Text Box 7"/>
          <p:cNvSpPr txBox="1">
            <a:spLocks noChangeArrowheads="1"/>
          </p:cNvSpPr>
          <p:nvPr/>
        </p:nvSpPr>
        <p:spPr bwMode="auto">
          <a:xfrm>
            <a:off x="2514600" y="1924050"/>
            <a:ext cx="1295400" cy="466725"/>
          </a:xfrm>
          <a:prstGeom prst="rect">
            <a:avLst/>
          </a:prstGeom>
          <a:noFill/>
          <a:ln w="9525">
            <a:solidFill>
              <a:schemeClr val="tx1"/>
            </a:solidFill>
            <a:miter lim="800000"/>
            <a:headEnd/>
            <a:tailEnd/>
          </a:ln>
          <a:effectLst/>
        </p:spPr>
        <p:txBody>
          <a:bodyPr>
            <a:spAutoFit/>
          </a:bodyPr>
          <a:lstStyle/>
          <a:p>
            <a:pPr>
              <a:spcBef>
                <a:spcPct val="50000"/>
              </a:spcBef>
            </a:pPr>
            <a:r>
              <a:rPr lang="en-US"/>
              <a:t>Step 1</a:t>
            </a:r>
          </a:p>
        </p:txBody>
      </p:sp>
      <p:sp>
        <p:nvSpPr>
          <p:cNvPr id="6" name="Text Box 8"/>
          <p:cNvSpPr txBox="1">
            <a:spLocks noChangeArrowheads="1"/>
          </p:cNvSpPr>
          <p:nvPr/>
        </p:nvSpPr>
        <p:spPr bwMode="auto">
          <a:xfrm>
            <a:off x="4343400" y="1905000"/>
            <a:ext cx="1295400" cy="466725"/>
          </a:xfrm>
          <a:prstGeom prst="rect">
            <a:avLst/>
          </a:prstGeom>
          <a:noFill/>
          <a:ln w="9525">
            <a:solidFill>
              <a:schemeClr val="tx1"/>
            </a:solidFill>
            <a:miter lim="800000"/>
            <a:headEnd/>
            <a:tailEnd/>
          </a:ln>
          <a:effectLst/>
        </p:spPr>
        <p:txBody>
          <a:bodyPr>
            <a:spAutoFit/>
          </a:bodyPr>
          <a:lstStyle/>
          <a:p>
            <a:pPr>
              <a:spcBef>
                <a:spcPct val="50000"/>
              </a:spcBef>
            </a:pPr>
            <a:r>
              <a:rPr lang="en-US"/>
              <a:t>Step 2</a:t>
            </a:r>
          </a:p>
        </p:txBody>
      </p:sp>
      <p:sp>
        <p:nvSpPr>
          <p:cNvPr id="7" name="Text Box 9"/>
          <p:cNvSpPr txBox="1">
            <a:spLocks noChangeArrowheads="1"/>
          </p:cNvSpPr>
          <p:nvPr/>
        </p:nvSpPr>
        <p:spPr bwMode="auto">
          <a:xfrm>
            <a:off x="6172200" y="1905000"/>
            <a:ext cx="1295400" cy="466725"/>
          </a:xfrm>
          <a:prstGeom prst="rect">
            <a:avLst/>
          </a:prstGeom>
          <a:noFill/>
          <a:ln w="9525">
            <a:solidFill>
              <a:schemeClr val="tx1"/>
            </a:solidFill>
            <a:miter lim="800000"/>
            <a:headEnd/>
            <a:tailEnd/>
          </a:ln>
          <a:effectLst/>
        </p:spPr>
        <p:txBody>
          <a:bodyPr>
            <a:spAutoFit/>
          </a:bodyPr>
          <a:lstStyle/>
          <a:p>
            <a:pPr>
              <a:spcBef>
                <a:spcPct val="50000"/>
              </a:spcBef>
            </a:pPr>
            <a:r>
              <a:rPr lang="en-US"/>
              <a:t>Step 3</a:t>
            </a:r>
          </a:p>
        </p:txBody>
      </p:sp>
      <p:sp>
        <p:nvSpPr>
          <p:cNvPr id="8" name="Line 10"/>
          <p:cNvSpPr>
            <a:spLocks noChangeShapeType="1"/>
          </p:cNvSpPr>
          <p:nvPr/>
        </p:nvSpPr>
        <p:spPr bwMode="auto">
          <a:xfrm>
            <a:off x="1828800" y="2133600"/>
            <a:ext cx="685800" cy="0"/>
          </a:xfrm>
          <a:prstGeom prst="line">
            <a:avLst/>
          </a:prstGeom>
          <a:noFill/>
          <a:ln w="38100">
            <a:solidFill>
              <a:schemeClr val="tx1"/>
            </a:solidFill>
            <a:round/>
            <a:headEnd/>
            <a:tailEnd type="triangle" w="med" len="med"/>
          </a:ln>
          <a:effectLst/>
        </p:spPr>
        <p:txBody>
          <a:bodyPr/>
          <a:lstStyle/>
          <a:p>
            <a:endParaRPr lang="en-US"/>
          </a:p>
        </p:txBody>
      </p:sp>
      <p:sp>
        <p:nvSpPr>
          <p:cNvPr id="9" name="Line 11"/>
          <p:cNvSpPr>
            <a:spLocks noChangeShapeType="1"/>
          </p:cNvSpPr>
          <p:nvPr/>
        </p:nvSpPr>
        <p:spPr bwMode="auto">
          <a:xfrm>
            <a:off x="3810000" y="2133600"/>
            <a:ext cx="533400" cy="0"/>
          </a:xfrm>
          <a:prstGeom prst="line">
            <a:avLst/>
          </a:prstGeom>
          <a:noFill/>
          <a:ln w="38100">
            <a:solidFill>
              <a:schemeClr val="tx1"/>
            </a:solidFill>
            <a:round/>
            <a:headEnd/>
            <a:tailEnd type="triangle" w="med" len="med"/>
          </a:ln>
          <a:effectLst/>
        </p:spPr>
        <p:txBody>
          <a:bodyPr/>
          <a:lstStyle/>
          <a:p>
            <a:endParaRPr lang="en-US"/>
          </a:p>
        </p:txBody>
      </p:sp>
      <p:sp>
        <p:nvSpPr>
          <p:cNvPr id="10" name="Line 12"/>
          <p:cNvSpPr>
            <a:spLocks noChangeShapeType="1"/>
          </p:cNvSpPr>
          <p:nvPr/>
        </p:nvSpPr>
        <p:spPr bwMode="auto">
          <a:xfrm>
            <a:off x="5638800" y="2133600"/>
            <a:ext cx="533400" cy="0"/>
          </a:xfrm>
          <a:prstGeom prst="line">
            <a:avLst/>
          </a:prstGeom>
          <a:noFill/>
          <a:ln w="38100">
            <a:solidFill>
              <a:schemeClr val="tx1"/>
            </a:solidFill>
            <a:round/>
            <a:headEnd/>
            <a:tailEnd type="triangle" w="med" len="med"/>
          </a:ln>
          <a:effectLst/>
        </p:spPr>
        <p:txBody>
          <a:bodyPr/>
          <a:lstStyle/>
          <a:p>
            <a:endParaRPr lang="en-US"/>
          </a:p>
        </p:txBody>
      </p:sp>
      <p:sp>
        <p:nvSpPr>
          <p:cNvPr id="11" name="Line 13"/>
          <p:cNvSpPr>
            <a:spLocks noChangeShapeType="1"/>
          </p:cNvSpPr>
          <p:nvPr/>
        </p:nvSpPr>
        <p:spPr bwMode="auto">
          <a:xfrm>
            <a:off x="7467600" y="2133600"/>
            <a:ext cx="381000" cy="0"/>
          </a:xfrm>
          <a:prstGeom prst="line">
            <a:avLst/>
          </a:prstGeom>
          <a:noFill/>
          <a:ln w="38100">
            <a:solidFill>
              <a:schemeClr val="tx1"/>
            </a:solidFill>
            <a:round/>
            <a:headEnd/>
            <a:tailEnd type="triangle" w="med" len="med"/>
          </a:ln>
          <a:effectLst/>
        </p:spPr>
        <p:txBody>
          <a:bodyPr/>
          <a:lstStyle/>
          <a:p>
            <a:endParaRPr lang="en-US"/>
          </a:p>
        </p:txBody>
      </p:sp>
      <p:sp>
        <p:nvSpPr>
          <p:cNvPr id="12" name="Line 14"/>
          <p:cNvSpPr>
            <a:spLocks noChangeShapeType="1"/>
          </p:cNvSpPr>
          <p:nvPr/>
        </p:nvSpPr>
        <p:spPr bwMode="auto">
          <a:xfrm>
            <a:off x="7848600" y="2133600"/>
            <a:ext cx="0" cy="609600"/>
          </a:xfrm>
          <a:prstGeom prst="line">
            <a:avLst/>
          </a:prstGeom>
          <a:noFill/>
          <a:ln w="9525">
            <a:solidFill>
              <a:schemeClr val="tx1"/>
            </a:solidFill>
            <a:round/>
            <a:headEnd/>
            <a:tailEnd/>
          </a:ln>
          <a:effectLst/>
        </p:spPr>
        <p:txBody>
          <a:bodyPr/>
          <a:lstStyle/>
          <a:p>
            <a:endParaRPr lang="en-US"/>
          </a:p>
        </p:txBody>
      </p:sp>
      <p:sp>
        <p:nvSpPr>
          <p:cNvPr id="13" name="Line 15"/>
          <p:cNvSpPr>
            <a:spLocks noChangeShapeType="1"/>
          </p:cNvSpPr>
          <p:nvPr/>
        </p:nvSpPr>
        <p:spPr bwMode="auto">
          <a:xfrm>
            <a:off x="838200" y="2724150"/>
            <a:ext cx="7010400" cy="0"/>
          </a:xfrm>
          <a:prstGeom prst="line">
            <a:avLst/>
          </a:prstGeom>
          <a:noFill/>
          <a:ln w="9525">
            <a:solidFill>
              <a:schemeClr val="tx1"/>
            </a:solidFill>
            <a:round/>
            <a:headEnd/>
            <a:tailEnd/>
          </a:ln>
          <a:effectLst/>
        </p:spPr>
        <p:txBody>
          <a:bodyPr/>
          <a:lstStyle/>
          <a:p>
            <a:endParaRPr lang="en-US"/>
          </a:p>
        </p:txBody>
      </p:sp>
      <p:sp>
        <p:nvSpPr>
          <p:cNvPr id="14" name="Line 16"/>
          <p:cNvSpPr>
            <a:spLocks noChangeShapeType="1"/>
          </p:cNvSpPr>
          <p:nvPr/>
        </p:nvSpPr>
        <p:spPr bwMode="auto">
          <a:xfrm>
            <a:off x="857250" y="2705100"/>
            <a:ext cx="0" cy="914400"/>
          </a:xfrm>
          <a:prstGeom prst="line">
            <a:avLst/>
          </a:prstGeom>
          <a:noFill/>
          <a:ln w="9525">
            <a:solidFill>
              <a:schemeClr val="tx1"/>
            </a:solidFill>
            <a:round/>
            <a:headEnd/>
            <a:tailEnd/>
          </a:ln>
          <a:effectLst/>
        </p:spPr>
        <p:txBody>
          <a:bodyPr/>
          <a:lstStyle/>
          <a:p>
            <a:endParaRPr lang="en-US"/>
          </a:p>
        </p:txBody>
      </p:sp>
      <p:sp>
        <p:nvSpPr>
          <p:cNvPr id="15" name="Line 18"/>
          <p:cNvSpPr>
            <a:spLocks noChangeShapeType="1"/>
          </p:cNvSpPr>
          <p:nvPr/>
        </p:nvSpPr>
        <p:spPr bwMode="auto">
          <a:xfrm>
            <a:off x="838200" y="3581400"/>
            <a:ext cx="304800" cy="0"/>
          </a:xfrm>
          <a:prstGeom prst="line">
            <a:avLst/>
          </a:prstGeom>
          <a:noFill/>
          <a:ln w="38100">
            <a:solidFill>
              <a:schemeClr val="tx1"/>
            </a:solidFill>
            <a:round/>
            <a:headEnd/>
            <a:tailEnd type="triangle" w="med" len="med"/>
          </a:ln>
          <a:effectLst/>
        </p:spPr>
        <p:txBody>
          <a:bodyPr/>
          <a:lstStyle/>
          <a:p>
            <a:endParaRPr lang="en-US"/>
          </a:p>
        </p:txBody>
      </p:sp>
      <p:sp>
        <p:nvSpPr>
          <p:cNvPr id="16" name="AutoShape 19"/>
          <p:cNvSpPr>
            <a:spLocks noChangeArrowheads="1"/>
          </p:cNvSpPr>
          <p:nvPr/>
        </p:nvSpPr>
        <p:spPr bwMode="auto">
          <a:xfrm>
            <a:off x="1143000" y="2971800"/>
            <a:ext cx="1447800" cy="1214438"/>
          </a:xfrm>
          <a:prstGeom prst="diamond">
            <a:avLst/>
          </a:prstGeom>
          <a:solidFill>
            <a:schemeClr val="bg1"/>
          </a:solidFill>
          <a:ln w="9525">
            <a:solidFill>
              <a:schemeClr val="tx1"/>
            </a:solidFill>
            <a:miter lim="800000"/>
            <a:headEnd/>
            <a:tailEnd/>
          </a:ln>
          <a:effectLst/>
        </p:spPr>
        <p:txBody>
          <a:bodyPr wrap="none" anchor="ctr"/>
          <a:lstStyle/>
          <a:p>
            <a:pPr algn="ctr"/>
            <a:r>
              <a:rPr lang="en-US"/>
              <a:t>Decision</a:t>
            </a:r>
          </a:p>
        </p:txBody>
      </p:sp>
      <p:sp>
        <p:nvSpPr>
          <p:cNvPr id="17" name="Line 21"/>
          <p:cNvSpPr>
            <a:spLocks noChangeShapeType="1"/>
          </p:cNvSpPr>
          <p:nvPr/>
        </p:nvSpPr>
        <p:spPr bwMode="auto">
          <a:xfrm>
            <a:off x="1885950" y="4191000"/>
            <a:ext cx="0" cy="457200"/>
          </a:xfrm>
          <a:prstGeom prst="line">
            <a:avLst/>
          </a:prstGeom>
          <a:noFill/>
          <a:ln w="38100">
            <a:solidFill>
              <a:schemeClr val="tx1"/>
            </a:solidFill>
            <a:round/>
            <a:headEnd/>
            <a:tailEnd type="triangle" w="med" len="med"/>
          </a:ln>
          <a:effectLst/>
        </p:spPr>
        <p:txBody>
          <a:bodyPr/>
          <a:lstStyle/>
          <a:p>
            <a:endParaRPr lang="en-US"/>
          </a:p>
        </p:txBody>
      </p:sp>
      <p:sp>
        <p:nvSpPr>
          <p:cNvPr id="18" name="Text Box 22"/>
          <p:cNvSpPr txBox="1">
            <a:spLocks noChangeArrowheads="1"/>
          </p:cNvSpPr>
          <p:nvPr/>
        </p:nvSpPr>
        <p:spPr bwMode="auto">
          <a:xfrm>
            <a:off x="1295400" y="4667250"/>
            <a:ext cx="1143000" cy="466725"/>
          </a:xfrm>
          <a:prstGeom prst="rect">
            <a:avLst/>
          </a:prstGeom>
          <a:noFill/>
          <a:ln w="9525">
            <a:solidFill>
              <a:schemeClr val="tx1"/>
            </a:solidFill>
            <a:miter lim="800000"/>
            <a:headEnd/>
            <a:tailEnd/>
          </a:ln>
          <a:effectLst/>
        </p:spPr>
        <p:txBody>
          <a:bodyPr>
            <a:spAutoFit/>
          </a:bodyPr>
          <a:lstStyle/>
          <a:p>
            <a:pPr>
              <a:spcBef>
                <a:spcPct val="50000"/>
              </a:spcBef>
            </a:pPr>
            <a:r>
              <a:rPr lang="en-US"/>
              <a:t>Step 4</a:t>
            </a:r>
          </a:p>
        </p:txBody>
      </p:sp>
      <p:sp>
        <p:nvSpPr>
          <p:cNvPr id="19" name="Text Box 23"/>
          <p:cNvSpPr txBox="1">
            <a:spLocks noChangeArrowheads="1"/>
          </p:cNvSpPr>
          <p:nvPr/>
        </p:nvSpPr>
        <p:spPr bwMode="auto">
          <a:xfrm>
            <a:off x="3200400" y="4648200"/>
            <a:ext cx="1143000" cy="466725"/>
          </a:xfrm>
          <a:prstGeom prst="rect">
            <a:avLst/>
          </a:prstGeom>
          <a:noFill/>
          <a:ln w="9525">
            <a:solidFill>
              <a:schemeClr val="tx1"/>
            </a:solidFill>
            <a:miter lim="800000"/>
            <a:headEnd/>
            <a:tailEnd/>
          </a:ln>
          <a:effectLst/>
        </p:spPr>
        <p:txBody>
          <a:bodyPr>
            <a:spAutoFit/>
          </a:bodyPr>
          <a:lstStyle/>
          <a:p>
            <a:pPr>
              <a:spcBef>
                <a:spcPct val="50000"/>
              </a:spcBef>
            </a:pPr>
            <a:r>
              <a:rPr lang="en-US"/>
              <a:t>Step 5</a:t>
            </a:r>
          </a:p>
        </p:txBody>
      </p:sp>
      <p:sp>
        <p:nvSpPr>
          <p:cNvPr id="20" name="Line 24"/>
          <p:cNvSpPr>
            <a:spLocks noChangeShapeType="1"/>
          </p:cNvSpPr>
          <p:nvPr/>
        </p:nvSpPr>
        <p:spPr bwMode="auto">
          <a:xfrm>
            <a:off x="2438400" y="4876800"/>
            <a:ext cx="762000" cy="0"/>
          </a:xfrm>
          <a:prstGeom prst="line">
            <a:avLst/>
          </a:prstGeom>
          <a:noFill/>
          <a:ln w="38100">
            <a:solidFill>
              <a:schemeClr val="tx1"/>
            </a:solidFill>
            <a:round/>
            <a:headEnd/>
            <a:tailEnd type="triangle" w="med" len="med"/>
          </a:ln>
          <a:effectLst/>
        </p:spPr>
        <p:txBody>
          <a:bodyPr/>
          <a:lstStyle/>
          <a:p>
            <a:endParaRPr lang="en-US"/>
          </a:p>
        </p:txBody>
      </p:sp>
      <p:sp>
        <p:nvSpPr>
          <p:cNvPr id="21" name="Text Box 25"/>
          <p:cNvSpPr txBox="1">
            <a:spLocks noChangeArrowheads="1"/>
          </p:cNvSpPr>
          <p:nvPr/>
        </p:nvSpPr>
        <p:spPr bwMode="auto">
          <a:xfrm>
            <a:off x="5257800" y="3371850"/>
            <a:ext cx="1143000" cy="466725"/>
          </a:xfrm>
          <a:prstGeom prst="rect">
            <a:avLst/>
          </a:prstGeom>
          <a:noFill/>
          <a:ln w="9525">
            <a:solidFill>
              <a:schemeClr val="tx1"/>
            </a:solidFill>
            <a:miter lim="800000"/>
            <a:headEnd/>
            <a:tailEnd/>
          </a:ln>
          <a:effectLst/>
        </p:spPr>
        <p:txBody>
          <a:bodyPr>
            <a:spAutoFit/>
          </a:bodyPr>
          <a:lstStyle/>
          <a:p>
            <a:pPr>
              <a:spcBef>
                <a:spcPct val="50000"/>
              </a:spcBef>
            </a:pPr>
            <a:r>
              <a:rPr lang="en-US"/>
              <a:t>Step 6</a:t>
            </a:r>
          </a:p>
        </p:txBody>
      </p:sp>
      <p:sp>
        <p:nvSpPr>
          <p:cNvPr id="22" name="Line 26"/>
          <p:cNvSpPr>
            <a:spLocks noChangeShapeType="1"/>
          </p:cNvSpPr>
          <p:nvPr/>
        </p:nvSpPr>
        <p:spPr bwMode="auto">
          <a:xfrm>
            <a:off x="6400800" y="3581400"/>
            <a:ext cx="762000" cy="0"/>
          </a:xfrm>
          <a:prstGeom prst="line">
            <a:avLst/>
          </a:prstGeom>
          <a:noFill/>
          <a:ln w="38100">
            <a:solidFill>
              <a:schemeClr val="tx1"/>
            </a:solidFill>
            <a:round/>
            <a:headEnd/>
            <a:tailEnd type="triangle" w="med" len="med"/>
          </a:ln>
          <a:effectLst/>
        </p:spPr>
        <p:txBody>
          <a:bodyPr/>
          <a:lstStyle/>
          <a:p>
            <a:endParaRPr lang="en-US"/>
          </a:p>
        </p:txBody>
      </p:sp>
      <p:sp>
        <p:nvSpPr>
          <p:cNvPr id="23" name="Oval 27"/>
          <p:cNvSpPr>
            <a:spLocks noChangeArrowheads="1"/>
          </p:cNvSpPr>
          <p:nvPr/>
        </p:nvSpPr>
        <p:spPr bwMode="auto">
          <a:xfrm>
            <a:off x="7162800" y="3200400"/>
            <a:ext cx="1676400" cy="762000"/>
          </a:xfrm>
          <a:prstGeom prst="ellipse">
            <a:avLst/>
          </a:prstGeom>
          <a:solidFill>
            <a:schemeClr val="bg1"/>
          </a:solidFill>
          <a:ln w="9525">
            <a:solidFill>
              <a:schemeClr val="tx1"/>
            </a:solidFill>
            <a:round/>
            <a:headEnd/>
            <a:tailEnd/>
          </a:ln>
          <a:effectLst/>
        </p:spPr>
        <p:txBody>
          <a:bodyPr wrap="none" anchor="ctr"/>
          <a:lstStyle/>
          <a:p>
            <a:pPr algn="ctr"/>
            <a:r>
              <a:rPr lang="en-US"/>
              <a:t>End</a:t>
            </a:r>
          </a:p>
        </p:txBody>
      </p:sp>
      <p:sp>
        <p:nvSpPr>
          <p:cNvPr id="24" name="Line 29"/>
          <p:cNvSpPr>
            <a:spLocks noChangeShapeType="1"/>
          </p:cNvSpPr>
          <p:nvPr/>
        </p:nvSpPr>
        <p:spPr bwMode="auto">
          <a:xfrm>
            <a:off x="2590800" y="3581400"/>
            <a:ext cx="2667000" cy="0"/>
          </a:xfrm>
          <a:prstGeom prst="line">
            <a:avLst/>
          </a:prstGeom>
          <a:noFill/>
          <a:ln w="38100">
            <a:solidFill>
              <a:schemeClr val="tx1"/>
            </a:solidFill>
            <a:round/>
            <a:headEnd/>
            <a:tailEnd type="triangle" w="med" len="med"/>
          </a:ln>
          <a:effectLst/>
        </p:spPr>
        <p:txBody>
          <a:bodyPr/>
          <a:lstStyle/>
          <a:p>
            <a:endParaRPr lang="en-US"/>
          </a:p>
        </p:txBody>
      </p:sp>
      <p:sp>
        <p:nvSpPr>
          <p:cNvPr id="25" name="Text Box 30"/>
          <p:cNvSpPr txBox="1">
            <a:spLocks noChangeArrowheads="1"/>
          </p:cNvSpPr>
          <p:nvPr/>
        </p:nvSpPr>
        <p:spPr bwMode="auto">
          <a:xfrm>
            <a:off x="2041525" y="4079875"/>
            <a:ext cx="557213" cy="457200"/>
          </a:xfrm>
          <a:prstGeom prst="rect">
            <a:avLst/>
          </a:prstGeom>
          <a:noFill/>
          <a:ln w="9525">
            <a:noFill/>
            <a:miter lim="800000"/>
            <a:headEnd/>
            <a:tailEnd/>
          </a:ln>
          <a:effectLst/>
        </p:spPr>
        <p:txBody>
          <a:bodyPr wrap="none">
            <a:spAutoFit/>
          </a:bodyPr>
          <a:lstStyle/>
          <a:p>
            <a:r>
              <a:rPr lang="en-US" b="1"/>
              <a:t>No</a:t>
            </a:r>
          </a:p>
        </p:txBody>
      </p:sp>
      <p:sp>
        <p:nvSpPr>
          <p:cNvPr id="26" name="Line 31"/>
          <p:cNvSpPr>
            <a:spLocks noChangeShapeType="1"/>
          </p:cNvSpPr>
          <p:nvPr/>
        </p:nvSpPr>
        <p:spPr bwMode="auto">
          <a:xfrm>
            <a:off x="4343400" y="4876800"/>
            <a:ext cx="228600" cy="0"/>
          </a:xfrm>
          <a:prstGeom prst="line">
            <a:avLst/>
          </a:prstGeom>
          <a:noFill/>
          <a:ln w="9525">
            <a:solidFill>
              <a:schemeClr val="tx1"/>
            </a:solidFill>
            <a:round/>
            <a:headEnd/>
            <a:tailEnd/>
          </a:ln>
          <a:effectLst/>
        </p:spPr>
        <p:txBody>
          <a:bodyPr/>
          <a:lstStyle/>
          <a:p>
            <a:endParaRPr lang="en-US"/>
          </a:p>
        </p:txBody>
      </p:sp>
      <p:sp>
        <p:nvSpPr>
          <p:cNvPr id="27" name="Line 32"/>
          <p:cNvSpPr>
            <a:spLocks noChangeShapeType="1"/>
          </p:cNvSpPr>
          <p:nvPr/>
        </p:nvSpPr>
        <p:spPr bwMode="auto">
          <a:xfrm flipV="1">
            <a:off x="4572000" y="3581400"/>
            <a:ext cx="0" cy="1295400"/>
          </a:xfrm>
          <a:prstGeom prst="line">
            <a:avLst/>
          </a:prstGeom>
          <a:noFill/>
          <a:ln w="38100">
            <a:solidFill>
              <a:schemeClr val="tx1"/>
            </a:solidFill>
            <a:round/>
            <a:headEnd/>
            <a:tailEnd type="triangle" w="med" len="med"/>
          </a:ln>
          <a:effectLst/>
        </p:spPr>
        <p:txBody>
          <a:bodyPr/>
          <a:lstStyle/>
          <a:p>
            <a:endParaRPr lang="en-US"/>
          </a:p>
        </p:txBody>
      </p:sp>
      <p:sp>
        <p:nvSpPr>
          <p:cNvPr id="28" name="Date Placeholder 27"/>
          <p:cNvSpPr>
            <a:spLocks noGrp="1"/>
          </p:cNvSpPr>
          <p:nvPr>
            <p:ph type="dt" sz="half" idx="10"/>
          </p:nvPr>
        </p:nvSpPr>
        <p:spPr/>
        <p:txBody>
          <a:bodyPr/>
          <a:lstStyle/>
          <a:p>
            <a:fld id="{C2818C94-D5DF-4A25-A90D-211D64BB15D2}" type="datetime1">
              <a:rPr lang="en-US" smtClean="0"/>
              <a:pPr/>
              <a:t>9/26/2013</a:t>
            </a:fld>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17</a:t>
            </a:fld>
            <a:endParaRPr lang="en-US"/>
          </a:p>
        </p:txBody>
      </p:sp>
      <p:sp>
        <p:nvSpPr>
          <p:cNvPr id="30" name="Footer Placeholder 29"/>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SIPOC Charts</a:t>
            </a:r>
            <a:endParaRPr lang="en-US" dirty="0"/>
          </a:p>
        </p:txBody>
      </p:sp>
      <p:sp>
        <p:nvSpPr>
          <p:cNvPr id="3" name="Content Placeholder 2"/>
          <p:cNvSpPr>
            <a:spLocks noGrp="1"/>
          </p:cNvSpPr>
          <p:nvPr>
            <p:ph idx="1"/>
          </p:nvPr>
        </p:nvSpPr>
        <p:spPr/>
        <p:txBody>
          <a:bodyPr/>
          <a:lstStyle/>
          <a:p>
            <a:r>
              <a:rPr lang="en-US" dirty="0" smtClean="0">
                <a:hlinkClick r:id="rId2" action="ppaction://hlinkfile"/>
              </a:rPr>
              <a:t>sipoc-110718212026-phpapp02.pdf</a:t>
            </a:r>
            <a:endParaRPr lang="en-US" dirty="0"/>
          </a:p>
        </p:txBody>
      </p:sp>
      <p:sp>
        <p:nvSpPr>
          <p:cNvPr id="4" name="Date Placeholder 3"/>
          <p:cNvSpPr>
            <a:spLocks noGrp="1"/>
          </p:cNvSpPr>
          <p:nvPr>
            <p:ph type="dt" sz="half" idx="10"/>
          </p:nvPr>
        </p:nvSpPr>
        <p:spPr/>
        <p:txBody>
          <a:bodyPr/>
          <a:lstStyle/>
          <a:p>
            <a:fld id="{60126FA4-8837-4541-8F55-286A6B7BEDCE}" type="datetime1">
              <a:rPr lang="en-US" smtClean="0"/>
              <a:pPr/>
              <a:t>9/26/2013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Registration of Societies Act 1958</a:t>
            </a:r>
            <a:endParaRPr lang="en-US" dirty="0"/>
          </a:p>
        </p:txBody>
      </p:sp>
      <p:sp>
        <p:nvSpPr>
          <p:cNvPr id="3" name="Content Placeholder 2"/>
          <p:cNvSpPr>
            <a:spLocks noGrp="1"/>
          </p:cNvSpPr>
          <p:nvPr>
            <p:ph idx="1"/>
          </p:nvPr>
        </p:nvSpPr>
        <p:spPr/>
        <p:txBody>
          <a:bodyPr/>
          <a:lstStyle/>
          <a:p>
            <a:r>
              <a:rPr lang="en-US" dirty="0" smtClean="0">
                <a:hlinkClick r:id="rId2" action="ppaction://hlinkfile"/>
              </a:rPr>
              <a:t>Reg-Act1958.pdf</a:t>
            </a:r>
            <a:endParaRPr lang="en-US" dirty="0" smtClean="0"/>
          </a:p>
          <a:p>
            <a:r>
              <a:rPr lang="en-US" dirty="0" smtClean="0">
                <a:hlinkClick r:id="rId3" action="ppaction://hlinkfile"/>
              </a:rPr>
              <a:t>1958.docx</a:t>
            </a:r>
            <a:endParaRPr lang="en-US" dirty="0" smtClean="0"/>
          </a:p>
          <a:p>
            <a:r>
              <a:rPr lang="en-US" dirty="0" smtClean="0">
                <a:hlinkClick r:id="rId4" action="ppaction://hlinkfile"/>
              </a:rPr>
              <a:t>GPR Goa- Cooperative Department.docx</a:t>
            </a:r>
            <a:endParaRPr lang="en-US" dirty="0"/>
          </a:p>
        </p:txBody>
      </p:sp>
      <p:sp>
        <p:nvSpPr>
          <p:cNvPr id="4" name="Date Placeholder 3"/>
          <p:cNvSpPr>
            <a:spLocks noGrp="1"/>
          </p:cNvSpPr>
          <p:nvPr>
            <p:ph type="dt" sz="half" idx="10"/>
          </p:nvPr>
        </p:nvSpPr>
        <p:spPr/>
        <p:txBody>
          <a:bodyPr/>
          <a:lstStyle/>
          <a:p>
            <a:fld id="{BF72EE98-1919-43BC-94ED-2E39628329D7}" type="datetime1">
              <a:rPr lang="en-US" smtClean="0"/>
              <a:pPr/>
              <a:t>9/26/2013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lnSpcReduction="10000"/>
          </a:bodyPr>
          <a:lstStyle/>
          <a:p>
            <a:r>
              <a:rPr lang="en-US" dirty="0" err="1" smtClean="0"/>
              <a:t>eGovernance</a:t>
            </a:r>
            <a:endParaRPr lang="en-US" dirty="0" smtClean="0"/>
          </a:p>
          <a:p>
            <a:r>
              <a:rPr lang="en-US" dirty="0" smtClean="0"/>
              <a:t>Pillars of </a:t>
            </a:r>
            <a:r>
              <a:rPr lang="en-US" dirty="0" err="1" smtClean="0"/>
              <a:t>eGovernance</a:t>
            </a:r>
            <a:endParaRPr lang="en-US" dirty="0" smtClean="0"/>
          </a:p>
          <a:p>
            <a:r>
              <a:rPr lang="en-US" dirty="0" smtClean="0"/>
              <a:t>What is BPR &amp; Rules of BPR</a:t>
            </a:r>
          </a:p>
          <a:p>
            <a:r>
              <a:rPr lang="en-US" dirty="0" smtClean="0"/>
              <a:t>What is GPR?</a:t>
            </a:r>
          </a:p>
          <a:p>
            <a:r>
              <a:rPr lang="en-US" dirty="0" smtClean="0"/>
              <a:t>Registration of Societies Act 1958</a:t>
            </a:r>
          </a:p>
          <a:p>
            <a:r>
              <a:rPr lang="en-US" dirty="0" smtClean="0"/>
              <a:t>Flow charts</a:t>
            </a:r>
          </a:p>
          <a:p>
            <a:r>
              <a:rPr lang="en-US" dirty="0" smtClean="0"/>
              <a:t>Work breakdown analysis, Activity  &amp; process flow chart, Deployment chart, Value analysis matrix, Context Level Diagram(Two levels)</a:t>
            </a:r>
          </a:p>
          <a:p>
            <a:r>
              <a:rPr lang="en-US" dirty="0" smtClean="0"/>
              <a:t>KPI’s</a:t>
            </a:r>
          </a:p>
          <a:p>
            <a:endParaRPr lang="en-US" dirty="0" smtClean="0"/>
          </a:p>
          <a:p>
            <a:endParaRPr lang="en-US" dirty="0" smtClean="0"/>
          </a:p>
          <a:p>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fld id="{B00F4D5B-D77C-44F4-9B95-A7C6334E0C4F}" type="datetime1">
              <a:rPr lang="en-US" smtClean="0"/>
              <a:pPr/>
              <a:t>9/26/2013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pic>
        <p:nvPicPr>
          <p:cNvPr id="39937" name="Picture 1"/>
          <p:cNvPicPr>
            <a:picLocks noChangeAspect="1" noChangeArrowheads="1"/>
          </p:cNvPicPr>
          <p:nvPr/>
        </p:nvPicPr>
        <p:blipFill>
          <a:blip r:embed="rId2"/>
          <a:srcRect/>
          <a:stretch>
            <a:fillRect/>
          </a:stretch>
        </p:blipFill>
        <p:spPr bwMode="auto">
          <a:xfrm>
            <a:off x="6248400" y="990600"/>
            <a:ext cx="2438400" cy="2057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 IS Process</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905000"/>
            <a:ext cx="8305800" cy="4800600"/>
          </a:xfrm>
          <a:prstGeom prst="rect">
            <a:avLst/>
          </a:prstGeom>
          <a:noFill/>
        </p:spPr>
      </p:pic>
      <p:sp>
        <p:nvSpPr>
          <p:cNvPr id="5" name="Date Placeholder 4"/>
          <p:cNvSpPr>
            <a:spLocks noGrp="1"/>
          </p:cNvSpPr>
          <p:nvPr>
            <p:ph type="dt" sz="half" idx="10"/>
          </p:nvPr>
        </p:nvSpPr>
        <p:spPr/>
        <p:txBody>
          <a:bodyPr/>
          <a:lstStyle/>
          <a:p>
            <a:fld id="{FF99767C-0D9A-4BB6-9B66-69BFA76A81CF}" type="datetime1">
              <a:rPr lang="en-US" smtClean="0"/>
              <a:pPr/>
              <a:t>9/26/2013</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20</a:t>
            </a:fld>
            <a:endParaRPr lang="en-US"/>
          </a:p>
        </p:txBody>
      </p:sp>
      <p:sp>
        <p:nvSpPr>
          <p:cNvPr id="7" name="Footer Placeholder 6"/>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ction="ppaction://hlinkfile"/>
              </a:rPr>
              <a:t>Work flow Diagram.docx</a:t>
            </a:r>
            <a:endParaRPr lang="en-US" dirty="0" smtClean="0"/>
          </a:p>
          <a:p>
            <a:r>
              <a:rPr lang="en-US" dirty="0" smtClean="0">
                <a:hlinkClick r:id="rId3" action="ppaction://hlinkfile"/>
              </a:rPr>
              <a:t>Activity flow chart.docx</a:t>
            </a:r>
            <a:endParaRPr lang="en-US" dirty="0" smtClean="0"/>
          </a:p>
        </p:txBody>
      </p:sp>
      <p:sp>
        <p:nvSpPr>
          <p:cNvPr id="4" name="Date Placeholder 3"/>
          <p:cNvSpPr>
            <a:spLocks noGrp="1"/>
          </p:cNvSpPr>
          <p:nvPr>
            <p:ph type="dt" sz="half" idx="10"/>
          </p:nvPr>
        </p:nvSpPr>
        <p:spPr/>
        <p:txBody>
          <a:bodyPr/>
          <a:lstStyle/>
          <a:p>
            <a:fld id="{88781078-113C-4388-9516-28C945FA41C2}" type="datetime1">
              <a:rPr lang="en-US" smtClean="0"/>
              <a:pPr/>
              <a:t>9/26/2013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fld id="{E601F4F8-44B3-4BD2-92DE-17F9A950632F}" type="datetime1">
              <a:rPr lang="en-US" smtClean="0"/>
              <a:pPr/>
              <a:t>9/26/2013</a:t>
            </a:fld>
            <a:endParaRPr lang="en-US"/>
          </a:p>
        </p:txBody>
      </p:sp>
      <p:sp>
        <p:nvSpPr>
          <p:cNvPr id="5" name="Footer Placeholder 4"/>
          <p:cNvSpPr>
            <a:spLocks noGrp="1"/>
          </p:cNvSpPr>
          <p:nvPr>
            <p:ph type="ftr" sz="quarter" idx="11"/>
          </p:nvPr>
        </p:nvSpPr>
        <p:spPr/>
        <p:txBody>
          <a:bodyPr/>
          <a:lstStyle/>
          <a:p>
            <a:r>
              <a:rPr lang="en-US" smtClean="0"/>
              <a:t>copyright@jitendraprasad2013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22</a:t>
            </a:fld>
            <a:endParaRPr lang="en-US"/>
          </a:p>
        </p:txBody>
      </p:sp>
      <p:sp>
        <p:nvSpPr>
          <p:cNvPr id="1034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3425" name="Object 1"/>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103426" r:id="rId3" imgW="7510835" imgH="10630794" progId="Visio.Drawing.11">
                  <p:embed/>
                </p:oleObj>
              </mc:Choice>
              <mc:Fallback>
                <p:oleObj r:id="rId3" imgW="7510835" imgH="10630794" progId="Visio.Drawing.11">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E601F4F8-44B3-4BD2-92DE-17F9A950632F}" type="datetime1">
              <a:rPr lang="en-US" smtClean="0"/>
              <a:pPr/>
              <a:t>9/26/2013</a:t>
            </a:fld>
            <a:endParaRPr lang="en-US"/>
          </a:p>
        </p:txBody>
      </p:sp>
      <p:sp>
        <p:nvSpPr>
          <p:cNvPr id="5" name="Footer Placeholder 4"/>
          <p:cNvSpPr>
            <a:spLocks noGrp="1"/>
          </p:cNvSpPr>
          <p:nvPr>
            <p:ph type="ftr" sz="quarter" idx="11"/>
          </p:nvPr>
        </p:nvSpPr>
        <p:spPr/>
        <p:txBody>
          <a:bodyPr/>
          <a:lstStyle/>
          <a:p>
            <a:r>
              <a:rPr lang="en-US" smtClean="0"/>
              <a:t>copyright@jitendraprasad2013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23</a:t>
            </a:fld>
            <a:endParaRPr lang="en-US"/>
          </a:p>
        </p:txBody>
      </p:sp>
      <p:sp>
        <p:nvSpPr>
          <p:cNvPr id="1044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4449" name="Object 1"/>
          <p:cNvGraphicFramePr>
            <a:graphicFrameLocks noChangeAspect="1"/>
          </p:cNvGraphicFramePr>
          <p:nvPr/>
        </p:nvGraphicFramePr>
        <p:xfrm>
          <a:off x="0" y="1"/>
          <a:ext cx="9144000" cy="6629400"/>
        </p:xfrm>
        <a:graphic>
          <a:graphicData uri="http://schemas.openxmlformats.org/presentationml/2006/ole">
            <mc:AlternateContent xmlns:mc="http://schemas.openxmlformats.org/markup-compatibility/2006">
              <mc:Choice xmlns:v="urn:schemas-microsoft-com:vml" Requires="v">
                <p:oleObj spid="_x0000_s104450" r:id="rId3" imgW="7510835" imgH="10666965" progId="Visio.Drawing.11">
                  <p:embed/>
                </p:oleObj>
              </mc:Choice>
              <mc:Fallback>
                <p:oleObj r:id="rId3" imgW="7510835" imgH="10666965" progId="Visio.Drawing.11">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9144000" cy="662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42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4273" name="Object 1"/>
          <p:cNvGraphicFramePr>
            <a:graphicFrameLocks noChangeAspect="1"/>
          </p:cNvGraphicFramePr>
          <p:nvPr/>
        </p:nvGraphicFramePr>
        <p:xfrm>
          <a:off x="0" y="457200"/>
          <a:ext cx="8763000" cy="5867400"/>
        </p:xfrm>
        <a:graphic>
          <a:graphicData uri="http://schemas.openxmlformats.org/presentationml/2006/ole">
            <mc:AlternateContent xmlns:mc="http://schemas.openxmlformats.org/markup-compatibility/2006">
              <mc:Choice xmlns:v="urn:schemas-microsoft-com:vml" Requires="v">
                <p:oleObj spid="_x0000_s54274" r:id="rId3" imgW="6274776" imgH="4906853" progId="">
                  <p:embed/>
                </p:oleObj>
              </mc:Choice>
              <mc:Fallback>
                <p:oleObj r:id="rId3" imgW="6274776" imgH="4906853"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57200"/>
                        <a:ext cx="8763000" cy="586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Date Placeholder 5"/>
          <p:cNvSpPr>
            <a:spLocks noGrp="1"/>
          </p:cNvSpPr>
          <p:nvPr>
            <p:ph type="dt" sz="half" idx="10"/>
          </p:nvPr>
        </p:nvSpPr>
        <p:spPr/>
        <p:txBody>
          <a:bodyPr/>
          <a:lstStyle/>
          <a:p>
            <a:fld id="{70AB518E-D1A2-4EDD-9742-444D3AC1ABDF}" type="datetime1">
              <a:rPr lang="en-US" smtClean="0"/>
              <a:pPr/>
              <a:t>9/26/2013</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7"/>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a:stretch>
            <a:fillRect/>
          </a:stretch>
        </p:blipFill>
        <p:spPr>
          <a:xfrm>
            <a:off x="0" y="1"/>
            <a:ext cx="9144000" cy="6629400"/>
          </a:xfrm>
          <a:prstGeom prst="rect">
            <a:avLst/>
          </a:prstGeom>
        </p:spPr>
      </p:pic>
      <p:sp>
        <p:nvSpPr>
          <p:cNvPr id="5" name="Date Placeholder 4"/>
          <p:cNvSpPr>
            <a:spLocks noGrp="1"/>
          </p:cNvSpPr>
          <p:nvPr>
            <p:ph type="dt" sz="half" idx="10"/>
          </p:nvPr>
        </p:nvSpPr>
        <p:spPr/>
        <p:txBody>
          <a:bodyPr/>
          <a:lstStyle/>
          <a:p>
            <a:fld id="{3436A4E5-B769-4BB0-A2DD-B7F689A98592}" type="datetime1">
              <a:rPr lang="en-US" smtClean="0"/>
              <a:pPr/>
              <a:t>9/26/2013</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25</a:t>
            </a:fld>
            <a:endParaRPr lang="en-US"/>
          </a:p>
        </p:txBody>
      </p:sp>
      <p:sp>
        <p:nvSpPr>
          <p:cNvPr id="7" name="Footer Placeholder 6"/>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Value Analysis Matrix</a:t>
            </a:r>
            <a:r>
              <a:rPr lang="en-US" dirty="0" smtClean="0"/>
              <a:t/>
            </a:r>
            <a:br>
              <a:rPr lang="en-US" dirty="0" smtClean="0"/>
            </a:br>
            <a:endParaRPr lang="en-US" dirty="0"/>
          </a:p>
        </p:txBody>
      </p:sp>
      <p:sp>
        <p:nvSpPr>
          <p:cNvPr id="4" name="Date Placeholder 3"/>
          <p:cNvSpPr>
            <a:spLocks noGrp="1"/>
          </p:cNvSpPr>
          <p:nvPr>
            <p:ph type="dt" sz="half" idx="10"/>
          </p:nvPr>
        </p:nvSpPr>
        <p:spPr/>
        <p:txBody>
          <a:bodyPr/>
          <a:lstStyle/>
          <a:p>
            <a:fld id="{E601F4F8-44B3-4BD2-92DE-17F9A950632F}" type="datetime1">
              <a:rPr lang="en-US" smtClean="0"/>
              <a:pPr/>
              <a:t>9/26/2013</a:t>
            </a:fld>
            <a:endParaRPr lang="en-US"/>
          </a:p>
        </p:txBody>
      </p:sp>
      <p:sp>
        <p:nvSpPr>
          <p:cNvPr id="5" name="Footer Placeholder 4"/>
          <p:cNvSpPr>
            <a:spLocks noGrp="1"/>
          </p:cNvSpPr>
          <p:nvPr>
            <p:ph type="ftr" sz="quarter" idx="11"/>
          </p:nvPr>
        </p:nvSpPr>
        <p:spPr/>
        <p:txBody>
          <a:bodyPr/>
          <a:lstStyle/>
          <a:p>
            <a:r>
              <a:rPr lang="en-US" smtClean="0"/>
              <a:t>copyright@jitendraprasad2013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26</a:t>
            </a:fld>
            <a:endParaRPr lang="en-US"/>
          </a:p>
        </p:txBody>
      </p:sp>
      <p:pic>
        <p:nvPicPr>
          <p:cNvPr id="10" name="Content Placeholder 9"/>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2971800"/>
            <a:ext cx="8991600" cy="1688176"/>
          </a:xfrm>
          <a:prstGeom prst="rect">
            <a:avLst/>
          </a:prstGeom>
          <a:noFill/>
          <a:ln>
            <a:noFill/>
          </a:ln>
        </p:spPr>
      </p:pic>
      <p:sp>
        <p:nvSpPr>
          <p:cNvPr id="98308" name="Rectangle 4"/>
          <p:cNvSpPr>
            <a:spLocks noChangeArrowheads="1"/>
          </p:cNvSpPr>
          <p:nvPr/>
        </p:nvSpPr>
        <p:spPr bwMode="auto">
          <a:xfrm>
            <a:off x="0" y="0"/>
            <a:ext cx="6698116" cy="563231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smtClean="0">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Non Value Added reasons</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Why?</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The file is sent back and forth to various desks for getting the objection letter generated.</a:t>
            </a:r>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Why?</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Legacy process.</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57200" y="685800"/>
            <a:ext cx="8305799" cy="5867400"/>
          </a:xfrm>
          <a:prstGeom prst="rect">
            <a:avLst/>
          </a:prstGeom>
          <a:noFill/>
        </p:spPr>
      </p:pic>
      <p:sp>
        <p:nvSpPr>
          <p:cNvPr id="5" name="Date Placeholder 4"/>
          <p:cNvSpPr>
            <a:spLocks noGrp="1"/>
          </p:cNvSpPr>
          <p:nvPr>
            <p:ph type="dt" sz="half" idx="10"/>
          </p:nvPr>
        </p:nvSpPr>
        <p:spPr/>
        <p:txBody>
          <a:bodyPr/>
          <a:lstStyle/>
          <a:p>
            <a:fld id="{66837A4D-4CDB-41C7-BBC0-416D701BB9E0}" type="datetime1">
              <a:rPr lang="en-US" smtClean="0"/>
              <a:pPr/>
              <a:t>9/26/2013</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27</a:t>
            </a:fld>
            <a:endParaRPr lang="en-US"/>
          </a:p>
        </p:txBody>
      </p:sp>
      <p:sp>
        <p:nvSpPr>
          <p:cNvPr id="7" name="Footer Placeholder 6"/>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ction="ppaction://hlinkfile"/>
              </a:rPr>
              <a:t>To Be Process.docx</a:t>
            </a:r>
            <a:endParaRPr lang="en-US" dirty="0"/>
          </a:p>
        </p:txBody>
      </p:sp>
      <p:sp>
        <p:nvSpPr>
          <p:cNvPr id="4" name="Date Placeholder 3"/>
          <p:cNvSpPr>
            <a:spLocks noGrp="1"/>
          </p:cNvSpPr>
          <p:nvPr>
            <p:ph type="dt" sz="half" idx="10"/>
          </p:nvPr>
        </p:nvSpPr>
        <p:spPr/>
        <p:txBody>
          <a:bodyPr/>
          <a:lstStyle/>
          <a:p>
            <a:fld id="{E601F4F8-44B3-4BD2-92DE-17F9A950632F}" type="datetime1">
              <a:rPr lang="en-US" smtClean="0"/>
              <a:pPr/>
              <a:t>9/26/2013</a:t>
            </a:fld>
            <a:endParaRPr lang="en-US"/>
          </a:p>
        </p:txBody>
      </p:sp>
      <p:sp>
        <p:nvSpPr>
          <p:cNvPr id="5" name="Footer Placeholder 4"/>
          <p:cNvSpPr>
            <a:spLocks noGrp="1"/>
          </p:cNvSpPr>
          <p:nvPr>
            <p:ph type="ftr" sz="quarter" idx="11"/>
          </p:nvPr>
        </p:nvSpPr>
        <p:spPr/>
        <p:txBody>
          <a:bodyPr/>
          <a:lstStyle/>
          <a:p>
            <a:r>
              <a:rPr lang="en-US" smtClean="0"/>
              <a:t>copyright@jitendraprasad2013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nvPr>
        </p:nvGraphicFramePr>
        <p:xfrm>
          <a:off x="1664017" y="2294731"/>
          <a:ext cx="5815965" cy="3670300"/>
        </p:xfrm>
        <a:graphic>
          <a:graphicData uri="http://schemas.openxmlformats.org/drawingml/2006/table">
            <a:tbl>
              <a:tblPr/>
              <a:tblGrid>
                <a:gridCol w="338455"/>
                <a:gridCol w="1833245"/>
                <a:gridCol w="788670"/>
                <a:gridCol w="734060"/>
                <a:gridCol w="2121535"/>
              </a:tblGrid>
              <a:tr h="0">
                <a:tc>
                  <a:txBody>
                    <a:bodyPr/>
                    <a:lstStyle/>
                    <a:p>
                      <a:pPr marL="0" marR="0" algn="just">
                        <a:lnSpc>
                          <a:spcPct val="150000"/>
                        </a:lnSpc>
                        <a:spcBef>
                          <a:spcPts val="0"/>
                        </a:spcBef>
                        <a:spcAft>
                          <a:spcPts val="1000"/>
                        </a:spcAft>
                      </a:pPr>
                      <a:endParaRPr lang="en-US" sz="1100" dirty="0">
                        <a:latin typeface="Calibri"/>
                        <a:ea typeface="Times New Roman"/>
                        <a:cs typeface="Times New Roman"/>
                      </a:endParaRPr>
                    </a:p>
                    <a:p>
                      <a:pPr marL="0" marR="0" algn="just">
                        <a:lnSpc>
                          <a:spcPct val="150000"/>
                        </a:lnSpc>
                        <a:spcBef>
                          <a:spcPts val="0"/>
                        </a:spcBef>
                        <a:spcAft>
                          <a:spcPts val="1000"/>
                        </a:spcAft>
                      </a:pPr>
                      <a:r>
                        <a:rPr lang="en-US" sz="1200" b="1" dirty="0">
                          <a:latin typeface="Arial"/>
                          <a:ea typeface="Times New Roman"/>
                          <a:cs typeface="Times New Roman"/>
                        </a:rPr>
                        <a:t>Sl. no</a:t>
                      </a:r>
                      <a:endParaRPr lang="en-US"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just">
                        <a:lnSpc>
                          <a:spcPct val="150000"/>
                        </a:lnSpc>
                        <a:spcBef>
                          <a:spcPts val="0"/>
                        </a:spcBef>
                        <a:spcAft>
                          <a:spcPts val="1000"/>
                        </a:spcAft>
                      </a:pPr>
                      <a:r>
                        <a:rPr lang="en-US" sz="1200" b="1">
                          <a:latin typeface="Arial"/>
                          <a:ea typeface="Times New Roman"/>
                          <a:cs typeface="Times New Roman"/>
                        </a:rPr>
                        <a:t>Key Performance Indicators</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just">
                        <a:lnSpc>
                          <a:spcPct val="150000"/>
                        </a:lnSpc>
                        <a:spcBef>
                          <a:spcPts val="0"/>
                        </a:spcBef>
                        <a:spcAft>
                          <a:spcPts val="1000"/>
                        </a:spcAft>
                      </a:pPr>
                      <a:r>
                        <a:rPr lang="en-US" sz="1200" b="1">
                          <a:latin typeface="Arial"/>
                          <a:ea typeface="Times New Roman"/>
                          <a:cs typeface="Times New Roman"/>
                        </a:rPr>
                        <a:t>Existing</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just">
                        <a:lnSpc>
                          <a:spcPct val="150000"/>
                        </a:lnSpc>
                        <a:spcBef>
                          <a:spcPts val="0"/>
                        </a:spcBef>
                        <a:spcAft>
                          <a:spcPts val="1000"/>
                        </a:spcAft>
                      </a:pPr>
                      <a:r>
                        <a:rPr lang="en-US" sz="1200" b="1">
                          <a:latin typeface="Arial"/>
                          <a:ea typeface="Times New Roman"/>
                          <a:cs typeface="Times New Roman"/>
                        </a:rPr>
                        <a:t>Target </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just">
                        <a:lnSpc>
                          <a:spcPct val="150000"/>
                        </a:lnSpc>
                        <a:spcBef>
                          <a:spcPts val="0"/>
                        </a:spcBef>
                        <a:spcAft>
                          <a:spcPts val="1000"/>
                        </a:spcAft>
                      </a:pPr>
                      <a:r>
                        <a:rPr lang="en-US" sz="1200" b="1">
                          <a:latin typeface="Arial"/>
                          <a:ea typeface="Times New Roman"/>
                          <a:cs typeface="Times New Roman"/>
                        </a:rPr>
                        <a:t>Specific activity carried out for improvement </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r>
              <a:tr h="0">
                <a:tc>
                  <a:txBody>
                    <a:bodyPr/>
                    <a:lstStyle/>
                    <a:p>
                      <a:pPr marL="0" marR="0" algn="just">
                        <a:lnSpc>
                          <a:spcPct val="150000"/>
                        </a:lnSpc>
                        <a:spcBef>
                          <a:spcPts val="0"/>
                        </a:spcBef>
                        <a:spcAft>
                          <a:spcPts val="1000"/>
                        </a:spcAft>
                      </a:pPr>
                      <a:r>
                        <a:rPr lang="en-US" sz="1200" b="1">
                          <a:latin typeface="Arial"/>
                          <a:ea typeface="Times New Roman"/>
                          <a:cs typeface="Times New Roman"/>
                        </a:rPr>
                        <a:t>1.</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latin typeface="Arial"/>
                          <a:ea typeface="Times New Roman"/>
                          <a:cs typeface="Times New Roman"/>
                        </a:rPr>
                        <a:t>Number of trips required to obtain the registration certificate.</a:t>
                      </a:r>
                      <a:endParaRPr lang="en-US"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1000"/>
                        </a:spcAft>
                      </a:pPr>
                      <a:r>
                        <a:rPr lang="en-US" sz="1200">
                          <a:latin typeface="Arial"/>
                          <a:ea typeface="Times New Roman"/>
                          <a:cs typeface="Times New Roman"/>
                        </a:rPr>
                        <a:t>3 to 6</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1000"/>
                        </a:spcAft>
                      </a:pPr>
                      <a:r>
                        <a:rPr lang="en-US" sz="1200" dirty="0" smtClean="0">
                          <a:latin typeface="Arial"/>
                          <a:ea typeface="Times New Roman"/>
                          <a:cs typeface="Times New Roman"/>
                        </a:rPr>
                        <a:t>  </a:t>
                      </a:r>
                      <a:r>
                        <a:rPr lang="en-US" sz="1200" dirty="0">
                          <a:latin typeface="Arial"/>
                          <a:ea typeface="Times New Roman"/>
                          <a:cs typeface="Times New Roman"/>
                        </a:rPr>
                        <a:t>1 </a:t>
                      </a:r>
                      <a:r>
                        <a:rPr lang="en-US" sz="1200" dirty="0" smtClean="0">
                          <a:latin typeface="Arial"/>
                          <a:ea typeface="Times New Roman"/>
                          <a:cs typeface="Times New Roman"/>
                        </a:rPr>
                        <a:t>visit</a:t>
                      </a:r>
                      <a:endParaRPr lang="en-US"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1000"/>
                        </a:spcAft>
                      </a:pPr>
                      <a:r>
                        <a:rPr lang="en-US" sz="1200">
                          <a:latin typeface="Arial"/>
                          <a:ea typeface="Times New Roman"/>
                          <a:cs typeface="Times New Roman"/>
                        </a:rPr>
                        <a:t>Creation of dedicated web portal</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a:lnSpc>
                          <a:spcPct val="150000"/>
                        </a:lnSpc>
                        <a:spcBef>
                          <a:spcPts val="0"/>
                        </a:spcBef>
                        <a:spcAft>
                          <a:spcPts val="1000"/>
                        </a:spcAft>
                      </a:pPr>
                      <a:r>
                        <a:rPr lang="en-US" sz="1200" b="1">
                          <a:latin typeface="Arial"/>
                          <a:ea typeface="Times New Roman"/>
                          <a:cs typeface="Times New Roman"/>
                        </a:rPr>
                        <a:t>2.</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latin typeface="Arial"/>
                          <a:ea typeface="Times New Roman"/>
                          <a:cs typeface="Times New Roman"/>
                        </a:rPr>
                        <a:t>Waiting time at the  counter, when the applicant visits the registrar’s office</a:t>
                      </a:r>
                      <a:endParaRPr lang="en-US"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1000"/>
                        </a:spcAft>
                      </a:pPr>
                      <a:r>
                        <a:rPr lang="en-US" sz="1200">
                          <a:latin typeface="Arial"/>
                          <a:ea typeface="Times New Roman"/>
                          <a:cs typeface="Times New Roman"/>
                        </a:rPr>
                        <a:t>1 hr to 3 hrs</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1000"/>
                        </a:spcAft>
                      </a:pPr>
                      <a:r>
                        <a:rPr lang="en-US" sz="1200">
                          <a:latin typeface="Arial"/>
                          <a:ea typeface="Times New Roman"/>
                          <a:cs typeface="Times New Roman"/>
                        </a:rPr>
                        <a:t>15 to 30 minutes</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1000"/>
                        </a:spcAft>
                      </a:pPr>
                      <a:r>
                        <a:rPr lang="en-US" sz="1200">
                          <a:latin typeface="Arial"/>
                          <a:ea typeface="Times New Roman"/>
                          <a:cs typeface="Times New Roman"/>
                        </a:rPr>
                        <a:t>Creating accountability through FIFO system</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a:lnSpc>
                          <a:spcPct val="150000"/>
                        </a:lnSpc>
                        <a:spcBef>
                          <a:spcPts val="0"/>
                        </a:spcBef>
                        <a:spcAft>
                          <a:spcPts val="1000"/>
                        </a:spcAft>
                      </a:pPr>
                      <a:r>
                        <a:rPr lang="en-US" sz="1200" b="1">
                          <a:latin typeface="Arial"/>
                          <a:ea typeface="Times New Roman"/>
                          <a:cs typeface="Times New Roman"/>
                        </a:rPr>
                        <a:t>3.</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1200">
                          <a:latin typeface="Arial"/>
                          <a:ea typeface="Times New Roman"/>
                          <a:cs typeface="Times New Roman"/>
                        </a:rPr>
                        <a:t>Total elapsed time to obtain the registration certificate.</a:t>
                      </a:r>
                      <a:endParaRPr lang="en-US"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1000"/>
                        </a:spcAft>
                      </a:pPr>
                      <a:r>
                        <a:rPr lang="en-US" sz="1200">
                          <a:latin typeface="Arial"/>
                          <a:ea typeface="Times New Roman"/>
                          <a:cs typeface="Times New Roman"/>
                        </a:rPr>
                        <a:t>1 week to 4 weeks</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1000"/>
                        </a:spcAft>
                      </a:pPr>
                      <a:r>
                        <a:rPr lang="en-US" sz="1200">
                          <a:latin typeface="Arial"/>
                          <a:ea typeface="Times New Roman"/>
                          <a:cs typeface="Times New Roman"/>
                        </a:rPr>
                        <a:t>1 to 3 working days</a:t>
                      </a:r>
                      <a:endParaRPr lang="en-US"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50000"/>
                        </a:lnSpc>
                        <a:spcBef>
                          <a:spcPts val="0"/>
                        </a:spcBef>
                        <a:spcAft>
                          <a:spcPts val="1000"/>
                        </a:spcAft>
                      </a:pPr>
                      <a:r>
                        <a:rPr lang="en-US" sz="1200" dirty="0">
                          <a:latin typeface="Arial"/>
                          <a:ea typeface="Times New Roman"/>
                          <a:cs typeface="Times New Roman"/>
                        </a:rPr>
                        <a:t>Through increasing efficiency by use of ICT</a:t>
                      </a:r>
                      <a:endParaRPr lang="en-US"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5297" name="Rectangle 1"/>
          <p:cNvSpPr>
            <a:spLocks noChangeArrowheads="1"/>
          </p:cNvSpPr>
          <p:nvPr/>
        </p:nvSpPr>
        <p:spPr bwMode="auto">
          <a:xfrm rot="10800000" flipV="1">
            <a:off x="-457200" y="800041"/>
            <a:ext cx="9601200" cy="800219"/>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81BD"/>
                </a:solidFill>
                <a:effectLst/>
                <a:latin typeface="Arial" pitchFamily="34" charset="0"/>
                <a:ea typeface="Times New Roman" pitchFamily="18"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2000" b="1" dirty="0" smtClean="0">
                <a:solidFill>
                  <a:srgbClr val="4F81BD"/>
                </a:solidFill>
                <a:latin typeface="Arial" pitchFamily="34" charset="0"/>
                <a:ea typeface="Times New Roman" pitchFamily="18" charset="0"/>
                <a:cs typeface="Arial" pitchFamily="34" charset="0"/>
              </a:rPr>
              <a:t>                                </a:t>
            </a:r>
            <a:r>
              <a:rPr kumimoji="0" lang="en-US" sz="2000" b="1" i="0" u="none" strike="noStrike" cap="none" normalizeH="0" baseline="0" dirty="0" smtClean="0">
                <a:ln>
                  <a:noFill/>
                </a:ln>
                <a:solidFill>
                  <a:srgbClr val="4F81BD"/>
                </a:solidFill>
                <a:effectLst/>
                <a:latin typeface="Arial" pitchFamily="34" charset="0"/>
                <a:ea typeface="Times New Roman" pitchFamily="18" charset="0"/>
                <a:cs typeface="Arial" pitchFamily="34" charset="0"/>
              </a:rPr>
              <a:t>TARGET IMPROVEMENT IN KPI</a:t>
            </a:r>
            <a:r>
              <a:rPr kumimoji="0" lang="en-US" sz="2000" b="1" i="0" u="none" strike="noStrike" cap="none" normalizeH="0" baseline="0" dirty="0" smtClean="0">
                <a:ln>
                  <a:noFill/>
                </a:ln>
                <a:solidFill>
                  <a:srgbClr val="4F81BD"/>
                </a:solidFill>
                <a:effectLst/>
                <a:latin typeface="Cambria"/>
                <a:ea typeface="Times New Roman" pitchFamily="18" charset="0"/>
                <a:cs typeface="Arial" pitchFamily="34" charset="0"/>
              </a:rPr>
              <a:t>’</a:t>
            </a:r>
            <a:r>
              <a:rPr kumimoji="0" lang="en-US" sz="2000" b="1" i="0" u="none" strike="noStrike" cap="none" normalizeH="0" baseline="0" dirty="0" smtClean="0">
                <a:ln>
                  <a:noFill/>
                </a:ln>
                <a:solidFill>
                  <a:srgbClr val="4F81BD"/>
                </a:solidFill>
                <a:effectLst/>
                <a:latin typeface="Arial" pitchFamily="34" charset="0"/>
                <a:ea typeface="Times New Roman" pitchFamily="18" charset="0"/>
                <a:cs typeface="Arial" pitchFamily="34" charset="0"/>
              </a:rPr>
              <a:t>S</a:t>
            </a:r>
            <a:endPar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Date Placeholder 5"/>
          <p:cNvSpPr>
            <a:spLocks noGrp="1"/>
          </p:cNvSpPr>
          <p:nvPr>
            <p:ph type="dt" sz="half" idx="10"/>
          </p:nvPr>
        </p:nvSpPr>
        <p:spPr/>
        <p:txBody>
          <a:bodyPr/>
          <a:lstStyle/>
          <a:p>
            <a:fld id="{806BB642-5986-4BCD-8567-6D4D0D948838}" type="datetime1">
              <a:rPr lang="en-US" smtClean="0"/>
              <a:pPr/>
              <a:t>9/26/2013</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29</a:t>
            </a:fld>
            <a:endParaRPr lang="en-US"/>
          </a:p>
        </p:txBody>
      </p:sp>
      <p:sp>
        <p:nvSpPr>
          <p:cNvPr id="8" name="Footer Placeholder 7"/>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8000" b="1" dirty="0" smtClean="0"/>
              <a:t>   </a:t>
            </a:r>
          </a:p>
          <a:p>
            <a:pPr algn="ctr">
              <a:buNone/>
            </a:pPr>
            <a:r>
              <a:rPr lang="en-US" sz="8800" b="1" dirty="0" smtClean="0"/>
              <a:t>e Governance</a:t>
            </a:r>
            <a:endParaRPr lang="en-US" sz="8800" b="1" dirty="0"/>
          </a:p>
        </p:txBody>
      </p:sp>
      <p:sp>
        <p:nvSpPr>
          <p:cNvPr id="4" name="Date Placeholder 3"/>
          <p:cNvSpPr>
            <a:spLocks noGrp="1"/>
          </p:cNvSpPr>
          <p:nvPr>
            <p:ph type="dt" sz="half" idx="10"/>
          </p:nvPr>
        </p:nvSpPr>
        <p:spPr/>
        <p:txBody>
          <a:bodyPr/>
          <a:lstStyle/>
          <a:p>
            <a:fld id="{A6280AF2-F029-49E8-A310-F960535FCCF3}" type="datetime1">
              <a:rPr lang="en-US" smtClean="0"/>
              <a:pPr/>
              <a:t>9/26/2013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
        <p:nvSpPr>
          <p:cNvPr id="37890" name="AutoShape 2" descr="data:image/jpeg;base64,/9j/4AAQSkZJRgABAQAAAQABAAD/2wCEAAkGBhQSERUUExQVFBUWGB0aGBgYGRoZGhgYFxcYHh8UHRocHCceGhojHR8XHy8gJycpLCwsFx4xNTAqNSYsLCkBCQoKDgwOGg8PGiwkHyQsNCwsKiwpLCw0LCwsLSwsLCwpLCktLCwsLCwsLCwsLCwsLCwsLCwsLCwsLCksLCksKf/AABEIAMgAgAMBIgACEQEDEQH/xAAcAAABBQEBAQAAAAAAAAAAAAADAAIEBQYBBwj/xABGEAACAAQDBAUHCgQFBAMAAAABAgADESEEEjEFQVFhEyJCcZEGIzJSgaHRM1NicpKxssHS8AcUQ4IVY6Kz4XODk6MWNFT/xAAaAQABBQEAAAAAAAAAAAAAAAABAAIDBAUG/8QALhEAAgIABQIDCAIDAAAAAAAAAAECEQMEEiExQVETsfAyYXGRocHR4QWBFEJS/9oADAMBAAIRAxEAPwC5fa06p89N1Pbb1jzh+0MQzS5BZmYlXuxJPyrcYj4uWFmzF3CYwHcGMdmzvNyhRTlzga6Z68eZjmtTepN+rR2umK0NLr9mKRi2SpVmU01BodRwg8na84svnZvpL2zvYW1iJLmC9VGm6o7S76mOrMUEGhsQR1idDUQE2uGOcYu7j5DWxDes32m+Mc6dvWb7TfGCfzC/NJ4v+uG4oAEECgKKaVNqrfW8DfmwqrSa8h3SsZeremO0x7Dc4ds9z0gux6r7z828NT5JrA9daVrvV+BHCGSsQVNQqg33HeCCNeBMG907G6dpJL1QNTBxjJgFBMcAaUZgPYAYYZ30E8G/VHZpueqNTx498N44ZJzyh86czKtWYnrasx3jiYbLc0e7ejxPrLzjjNZbDfx9YjjyEGwhFJpKhqJWlxrMljca7+MFXfPqhrpLjr9yLnPrN4n4wgx9Y+J+MSEnqf6SeL/riT1czASk9IgXfQEj14Ve/wAxOSTqvL8hsNPmASwJjgZBYOw3turGq2S7kXZjpqT+cU2Bw4YjqAUFBQtu7yY0+Bw4A0i9l4tyuzFzeJFRqjznGsrTHap6zsdOLE01hjlcqgsbVPo+sfra2g0zZM6p81M9I9k8TAcThHTKGRlqvaFN54xSakrdGwpQaSUvquwpctcrnPTQXXWrV1BPqmGypGZgAy1JoK5tfswspyMKXqtALm2bh7PGC7PQ9Klj6Q1B+ELtsHhSd+XYCqD1x9lvhBJ7KSvWNkUWXgovdh90BTDPQdR9B2W+EH/w6aaES3PVG6ArqkvMLpO3LyHSll9GQXZauv8ATJ0V+Dc46mDlsaLNJNGNDKYVyqWpWvAGBT8O6KMylatUV30W/hbxh2zvlP7X98thqbQeqTXmN30uSl5fgj24nw/5h5cG9d/D/mO/yj8B9pf1Q84BwfRII3W+MMp9iTVH/r6oTIuVDU3B0Wts7D1hzg2GVMswZiKpSpW3yiHcSd3vhPhHyIMtwDW4+cc8eFDHFwzgNVToOfaXhUxJunx09/Yh1Jr2uvu7hMNg1LKOkWpIHovvIHCLCTJGdvrN+IxXYKW3SIcjCjLua3WHKLWVh3zscppma9tKnnDoq1wQ4rqW8unuLzZ2HFIvJSWis2bLsItkEa+Xjsc9mZNyPIZw6zWHpNw9YwbFDzUn6r6f9Uwtoyws+aoFhMcDl1jDkxzqigZaCtKojb+LKTGLw2n63Oq3ai162ZEEPQXFh4DgYNMxRdWzZbAEURFNcwGqqCbHSI4MN4JN3djco4DwEGxSDNoPRTcPm1gYgrz9OqpsLkEmyjnC6CfNr1wMCilhvO7ksPw4s/1GggxdBZJeu9Adw0rBsPiyQ/VljzbaItbDugpLuMlKVcfUgOLHuMSNp/LTPrH74FMxTUPo6HsJ+mJ+0ppE6YAsvXeik3UHWkJJaX67ik5Ka26Pr8PcVwWJOHlWbuH41gsuWXNSFHcoH3Ra4LZpP7/fCFGNvYZiYqityFhdn13Ro9nbJpuiZgdmADSLeVIpGlgZXqzEzOdvZDcPIoIkhYQWOxpxikqMeUrZ5NipsqZMd6zRnYtTKhpU1p6UCnqoyhSxBFQSADckc+HvhhkEEg0FDQ3FiNRrBZuGJCXSy0u6+s3OOc3d7HabRpXt+juGkqUmMS1FC6Ze04G+Gea/zf8A1waVLyyp1StWCUowNaPXdyiGq1NBrAeyXrqxRWpyd9fsiTlk8Z/2ZfxiPMIqaVpurStBxpaGTGC3JUD6w+MQMVtqWlKlbgHXUHfvhVKXCDqjB7y+pcGQeiz1/qZaf2A1r7oZIm5a1FaqV1pqO6KhvLCX0OS2bpc1zuEvLr3x3C7aLmyE9wY++lIk8Ce2lEP+ThU1ORbkLQ2bQ9ocPqxZ4/DVnzDfUfhWIOCYMLgr3gj8o1eEwqzXZ1NQTXnoBDlgTqpL1uQYmaw7uMuj6/Ai7O2ZUaGtd/CNHg8AAILhsGANInKkaWBl1HdmLmM05vY5Ll0gkKFF7goN2KFChQgHkGO+VmfXf8Zgb0oO78zB9qjz87/qP+IwFJpGhpHLyW7O6h7KOigRq29HeOMVO0NvLKIAozV01idtPbbSJTsHYMaUoeZjDTtoTJjFndjXWrE28YsYOEpU2U8xjuFxXP6+AzFbReYbk90WmE2DnymZVQFAyj0rDebgey/dA9k4LL12HW3fRH5E+7xi/wAPHUZX+PjGOrEX9fk5nM52U5VB/wBkvZuzpcv0UUc6VPibxeYUfv8Af70isw0WuFi60kqRRTbe5aYVItsPK8YrMLFxhTFWZIiyw7Eb69/xiWrViPIaHTJnCKzHB4UMlzKisM/mRWg63dcDvOghog0KFChCPH8TOzOzEAlmYnXUk8DCZRa2o4niYmzNny1ZgZy1DMD5uZqGMOmYFQCRMBoNcrDjxEc04u/2jtFixSXPyZgtvzw7uPUygX4k8orJEoFhb6RvXuGnH7osZkmrPoanW+4mI1KM3fT7Ip99Y6H+Oy+rEinwtzms7mLUmurLGSYsJBiqkPaLDDvHSSMVF9suQ0xgiCrNYAfuwEbzZ/keqjzjFm5WX4nvjHeTHlBLwtWZCzsKCm5R8T+GNCP4kp80/hGXj4ktVInilyQPKeXOwbB0KtLO5l09ovB/J/ylSf1aZJgvlrWoG9TytbURE8ovK1cTJMsSplSbGh+EZnZuBmhlnAFFRs2dg1Dl1VQAWckVFFB1vFdSle489Ul4m370gT7SzDzYz/S0T7V6/wBoPsipqD6ZLciKL9mpB9pMGbFxJosROwZzOBMbMG3DqrXurU+0mL5VAFAKAboxbY2hDcDXwvGzRqgHjeGYkaEh0KFCiIJ5+dmFp0wje7mvexiwnbICyXP0TGgw+zwN0O2jh6yXH0TGdh5SnqZqY2dclpR4Z0F/bFLW5PEk+LGNC60YjgfzjPU15EjwYx0H8eqk/gZGK7JEl4nSnirQxOwoLEKoLMdABUnkALxqSqisW0mbFpgUZ7IK01OiqPpMbL7bxHXAJhxXEtWZSokIb8ukcWQcheOT9rtMAXqogPVlpZRzpvbmamKjbl7PHf8ABJxyXKzUXeJh9oljuGr95oORg4xhJqST+/cPdFBKxNIkpiRxpDPDodZdrioRxXOKkYnmI6cVzEDQHUT5mIqI9C2a9ZMs8UX8IjyiZihQ394j03BYjLIl1+bX8IitmVSQ6DssWmAQFsTFLjdthd/7/dYqZvlGOPaUeOb4RnvESHOSRuIbMSoI4iHQolCeI7cwvR4iYp3MYys9aO4+kT7Df849V/iNsUhhOUWNm/L3xn8N5KypQOKxvVQAUlHVjegYaljoEHC/CLOWxfDnYyatFBsLyamYjr1EuStc01/RAGtPWI8OJifiPKGVhwZeBBqbPiGu727FR1V5+7fEHyg8qHxRyjzclfRljS2halieWg3cYpaxqRw5T3xPl+e5C3XB6j/C6VInypyzZcuZMV81XUMxV1G839IN4xuv/j2G/wDzyf8Axr8I8J8nPKKZg56zZd9zKTQMp1U+4g7iI9Gm/wAWpRXqIQ3BqCn5RSzWFOM9S4ZJCSaoufKcYbCySwkycx9EZF+EYNvKphU9FIA1Pm10HsiDtnyjOIfNMccgDWnsEVTzs26i89Wva25d/OK2HDEm6Vj20kaVfKeYRXoZAre6JW/G2sGw3lOQw6STJK7wEStOVYzIn8/fC/mOcaH+NH3/ADIdbN5N8scHuwn+mT8YNtTb2SmmgIG4CgtTlpGBw0/rgm4XrEV1y3p9w9sG2ltHO3o0sAOsdABxvGVn4rDajF7ieJSLTaflK7Kp6urCyruyHhzPjFUu2plezcixRDv1uuuvjAGmqESssNXM12YUq1CLH6I98PEpGlM4TKVmylszEEP0hNmJv1RGZuyFzb6nvkCxWKWWhdzRRrv9gAuSTYCCxFx+AE0KCSMrBh3gHUe2veBGiXiinT2msHe1DVE3J9I8X56DQcTj/LHZs6e+UKWlAdXLopOrkm2au/gKcY9Il7HQakmCYjZct0KMgKndSEI+c58goxVqVGtDUd4I1/Ygceq+UP8ADDNeSe4bx3H8o8/2p5L4jD16SW2UdoCo9vCNjAzUZqpbMglBoqo6DHAYUXhg8TYKs6I8KFyCiV08c6eAy0J0BO+17DU93OLjZuzsrS3Z5NmQkFxYBgTbeaVtFbHx4YKuT/oQOXQLRiQTr1a0G4ekL7z7OEJ8h7T7uwvAD5yGT3q7EaFmI7ixI9xEFfBMtKlASA1Cw0YBgfaCD7Y5bGxZYs3NkLdnZmQqnWewI9BfXY/Oc4k4SbKEtkZpvWmyiCETVOktQzN+b3RGGEJA68u1dXA3njHWwpVQaoR0ijqsGoSG1p3HwiIK5PoCFChRomgKFDWmARHnYm0IQZ5wEQsTiR3xBxO1QDSu4+5SYyW1fKMcR4iIZ4tAckg+3sDhplS0hCeKrlbxWlYyW0vJuWG83LmAUBHXB1UHtX3wPHbVzVvEPaM4FhUj5OXw+bWI1mcWPsyfzKs5pjcZsdZaoTmBbNUEjstQaC1qQPCbKaYaS5bzCBUhQSacbQaY46CXcenN38pEAUgg6HTnvhzzWM/9n8yJvct8JsifLE1nkzEXoZtSVIFShAB3VMVENy8hBJPpL3j7xFdvVyBuyUdh4j5mZ9mC7bw7CaAVYESpINRoRISo74q6Cm6Ju1yOl3fJyv8AYlwOgtqIzIRqCO8ROwGDeZLYS0ZyJsskKKmgE3rU4VIvziJNcdHLuPSmcP8AKgSEEjQ3HA7xAQFsz6GaeBEediwNTFBitvAb4p9o+UgBpTcN59Xvi48VI0XJI0uL2wBvilxm3fNzDXQp/qLD8ozmP22OjRgoqxcGpbsFAO1zip/xo5JgySyDlJBzGpV7dr6RiGWI2QyxCfiNvNmqDQgGh3+iYrH2/OJHnG1HDj3QzC4tXehlS6EPpnBtLc65uIiMMStj0MvxmfriIglNvqSNpY5xOmgNQCZMAAVbATGAGnCB/wCMzvnW4dnQbtIHOxYZmYy0qzFjeYLsST2+JMcx0oK4CigMuW1Kk0LorHW9KkwbGW+5Lbbk8IlJziubSnrUrp3eEAxO0psxaTJjOAwpWlrNwERuksAQDStK13mu4xIksolsxlq3XQCpfes41sw4CFyK2+o/Y0sM8yoBpInEV3FZTEHvEQRFtsfFLnekqWPMTvX+aa13iH/OD5mT4P8AqhdBdENxM5g7gGwdhoNAzCmkGxOPmVXrdhNy+qOXd4CI2K+UmfXf8bQafMUZQUVj0aXJcVtyYCAKx8rbc9RRZhA+qn5r3QV8fMmyj0jZss2VTqqKV6Wt1A1oPCK52BNlC8gSfbckxKws8KhBVXBmS9c1soehsRxMKwpvuWeP2qod165ysV9IdkkeryiuxOODGtWFgNx0AGtRXTgINtHCIZ02s+WPOTLZZtuu1vQ1ivnyspoGDCgIIrQg94BhNDpSZLnTVMmUDns03TKNTK415QKWEyP8p2fU3uOXL3xwANLUZlUqz1zVHpZKUoDwMElYOsuYekl0GSt23vQdjjBG8g8PORWrSZow7PaVh+fujmHkozKtZgzMq1yrbMwFfS5wx5AArnQ8gWr7KrSO4NqTZZOgmIfB1MAaMovFvAfqiftAy8yVE0noZWjIB8km4qaW5xFnYTKzKXQFWINzqpII9HiIWOmhnFDUCXLWu6qS1U05VBhB4R0dDxnD2S299V+6HTCnREIXNXSucKNEm0plJrqdaaQBpJCqxFmzU/tND74NhUVlZWmLLupGYOa0DinVU8RrCEF2ORncmtOgnVpSt5ZG+2+AgSq/1tf8vjEvDSJcvpG6eW56KYoVRMqSy0GqAe+K6SlWUDUsB4kQeAsmTnw5ZjTEXYnWTvYn1YDtCmfq5soRKZqVugN6WrfdA2ki/XTxb9MTMZgOuKzZIOSXYs1fkk4IYQN2BkpKCBpnSksWAyFAKLk1zA363uhz9EU830tnQnOUOvVtlAprvhYjDAS5fnJZvMuCxH9L6P7rHcJhwQwM2Wt0uS1LPpZdYAaY3aGHYzptFN5j/wC40Kdgn6nV7C6kDjzhQodQ7StwEzDsuoPsv90Hw5pJni9T0dBQ3pMqaW3C8KFAqgVRGSSxNApr3Ee82ESpGzJmder2l7SesPpQoUFREoobtRD086x+Vmbj863KBjBOQDl1uKkC3cbwoUChaUTzsubMkyhLlPMKmZmyAvlzOCK00qLwB9g4ka4eeP8Att8IUKJVhKSsmWCmrH4fYeIJIGHnVKmnm2H3iDYXyaxYmIThpwAYEnIbAEXhQof4K7hWAu5CGxcRT/68/T5p+HdEva2yp3S2kzj1JQtLc3EmWCPR3GOQoDwkuoPBXcY+x55lpSROs0z+m+/ouXI+EMl7HngXkTh1l/pP63dChQvBVXYvBXc//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7891" name="Picture 3"/>
          <p:cNvPicPr>
            <a:picLocks noChangeAspect="1" noChangeArrowheads="1"/>
          </p:cNvPicPr>
          <p:nvPr/>
        </p:nvPicPr>
        <p:blipFill>
          <a:blip r:embed="rId2"/>
          <a:srcRect/>
          <a:stretch>
            <a:fillRect/>
          </a:stretch>
        </p:blipFill>
        <p:spPr bwMode="auto">
          <a:xfrm>
            <a:off x="3276600" y="990600"/>
            <a:ext cx="2286000" cy="2438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E601F4F8-44B3-4BD2-92DE-17F9A950632F}" type="datetime1">
              <a:rPr lang="en-US" smtClean="0"/>
              <a:pPr/>
              <a:t>9/26/2013</a:t>
            </a:fld>
            <a:endParaRPr lang="en-US"/>
          </a:p>
        </p:txBody>
      </p:sp>
      <p:sp>
        <p:nvSpPr>
          <p:cNvPr id="5" name="Footer Placeholder 4"/>
          <p:cNvSpPr>
            <a:spLocks noGrp="1"/>
          </p:cNvSpPr>
          <p:nvPr>
            <p:ph type="ftr" sz="quarter" idx="11"/>
          </p:nvPr>
        </p:nvSpPr>
        <p:spPr/>
        <p:txBody>
          <a:bodyPr/>
          <a:lstStyle/>
          <a:p>
            <a:r>
              <a:rPr lang="en-US" smtClean="0"/>
              <a:t>copyright@jitendraprasad2013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30</a:t>
            </a:fld>
            <a:endParaRPr lang="en-US"/>
          </a:p>
        </p:txBody>
      </p:sp>
      <p:pic>
        <p:nvPicPr>
          <p:cNvPr id="60418" name="Picture 2"/>
          <p:cNvPicPr>
            <a:picLocks noChangeAspect="1" noChangeArrowheads="1"/>
          </p:cNvPicPr>
          <p:nvPr/>
        </p:nvPicPr>
        <p:blipFill>
          <a:blip r:embed="rId2"/>
          <a:srcRect/>
          <a:stretch>
            <a:fillRect/>
          </a:stretch>
        </p:blipFill>
        <p:spPr bwMode="auto">
          <a:xfrm>
            <a:off x="685800" y="838200"/>
            <a:ext cx="7772400" cy="5105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Pillars of </a:t>
            </a:r>
            <a:r>
              <a:rPr lang="en-US" dirty="0" err="1" smtClean="0"/>
              <a:t>eGovernance</a:t>
            </a:r>
            <a:r>
              <a:rPr lang="en-US" dirty="0" smtClean="0"/>
              <a:t/>
            </a:r>
            <a:br>
              <a:rPr lang="en-US" dirty="0" smtClean="0"/>
            </a:br>
            <a:endParaRPr lang="en-US" dirty="0"/>
          </a:p>
        </p:txBody>
      </p:sp>
      <p:sp>
        <p:nvSpPr>
          <p:cNvPr id="3" name="Content Placeholder 2"/>
          <p:cNvSpPr>
            <a:spLocks noGrp="1"/>
          </p:cNvSpPr>
          <p:nvPr>
            <p:ph idx="1"/>
          </p:nvPr>
        </p:nvSpPr>
        <p:spPr/>
        <p:txBody>
          <a:bodyPr/>
          <a:lstStyle/>
          <a:p>
            <a:endParaRPr lang="en-US" dirty="0"/>
          </a:p>
        </p:txBody>
      </p:sp>
      <p:sp>
        <p:nvSpPr>
          <p:cNvPr id="4" name="Oval 5"/>
          <p:cNvSpPr>
            <a:spLocks noChangeArrowheads="1"/>
          </p:cNvSpPr>
          <p:nvPr/>
        </p:nvSpPr>
        <p:spPr bwMode="auto">
          <a:xfrm>
            <a:off x="1447800" y="2286000"/>
            <a:ext cx="1981200" cy="1828800"/>
          </a:xfrm>
          <a:prstGeom prst="ellipse">
            <a:avLst/>
          </a:prstGeom>
          <a:solidFill>
            <a:srgbClr val="00CCFF"/>
          </a:solidFill>
          <a:ln w="9525">
            <a:solidFill>
              <a:schemeClr val="tx1"/>
            </a:solidFill>
            <a:round/>
            <a:headEnd/>
            <a:tailEnd/>
          </a:ln>
          <a:scene3d>
            <a:camera prst="orthographicFront"/>
            <a:lightRig rig="threePt" dir="t"/>
          </a:scene3d>
          <a:sp3d>
            <a:bevelT/>
          </a:sp3d>
        </p:spPr>
        <p:txBody>
          <a:bodyPr wrap="none" anchor="ctr"/>
          <a:lstStyle/>
          <a:p>
            <a:pPr algn="ctr" eaLnBrk="0" hangingPunct="0"/>
            <a:r>
              <a:rPr lang="en-US" sz="2800">
                <a:solidFill>
                  <a:srgbClr val="000000"/>
                </a:solidFill>
                <a:latin typeface="Times New Roman" pitchFamily="18" charset="0"/>
              </a:rPr>
              <a:t>Technology</a:t>
            </a:r>
          </a:p>
          <a:p>
            <a:pPr algn="ctr" eaLnBrk="0" hangingPunct="0"/>
            <a:endParaRPr lang="en-US" sz="2800">
              <a:latin typeface="Times New Roman" pitchFamily="18" charset="0"/>
            </a:endParaRPr>
          </a:p>
        </p:txBody>
      </p:sp>
      <p:sp>
        <p:nvSpPr>
          <p:cNvPr id="5" name="Oval 6"/>
          <p:cNvSpPr>
            <a:spLocks noChangeArrowheads="1"/>
          </p:cNvSpPr>
          <p:nvPr/>
        </p:nvSpPr>
        <p:spPr bwMode="auto">
          <a:xfrm>
            <a:off x="1981200" y="3124200"/>
            <a:ext cx="1981200" cy="1828800"/>
          </a:xfrm>
          <a:prstGeom prst="ellipse">
            <a:avLst/>
          </a:prstGeom>
          <a:ln>
            <a:headEnd/>
            <a:tailEnd/>
          </a:ln>
          <a:effectLst>
            <a:innerShdw blurRad="63500" dist="50800" dir="135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none" anchor="ctr"/>
          <a:lstStyle/>
          <a:p>
            <a:pPr algn="ctr" eaLnBrk="0" hangingPunct="0"/>
            <a:r>
              <a:rPr lang="en-US" sz="3200">
                <a:latin typeface="Times New Roman" pitchFamily="18" charset="0"/>
              </a:rPr>
              <a:t>   Process</a:t>
            </a:r>
          </a:p>
        </p:txBody>
      </p:sp>
      <p:sp>
        <p:nvSpPr>
          <p:cNvPr id="6" name="Oval 7"/>
          <p:cNvSpPr>
            <a:spLocks noChangeArrowheads="1"/>
          </p:cNvSpPr>
          <p:nvPr/>
        </p:nvSpPr>
        <p:spPr bwMode="auto">
          <a:xfrm>
            <a:off x="533400" y="3200400"/>
            <a:ext cx="1981200" cy="1828800"/>
          </a:xfrm>
          <a:prstGeom prst="ellipse">
            <a:avLst/>
          </a:prstGeom>
          <a:solidFill>
            <a:schemeClr val="accent4">
              <a:lumMod val="20000"/>
              <a:lumOff val="80000"/>
            </a:schemeClr>
          </a:solidFill>
          <a:ln w="9525">
            <a:solidFill>
              <a:schemeClr val="tx1"/>
            </a:solidFill>
            <a:round/>
            <a:headEnd/>
            <a:tailEnd/>
          </a:ln>
          <a:scene3d>
            <a:camera prst="orthographicFront"/>
            <a:lightRig rig="threePt" dir="t"/>
          </a:scene3d>
          <a:sp3d>
            <a:bevelT/>
          </a:sp3d>
        </p:spPr>
        <p:txBody>
          <a:bodyPr wrap="none" anchor="ctr"/>
          <a:lstStyle/>
          <a:p>
            <a:pPr algn="ctr" eaLnBrk="0" hangingPunct="0"/>
            <a:r>
              <a:rPr lang="en-US" sz="4000">
                <a:solidFill>
                  <a:srgbClr val="000000"/>
                </a:solidFill>
                <a:latin typeface="Times New Roman" pitchFamily="18" charset="0"/>
              </a:rPr>
              <a:t>People</a:t>
            </a:r>
          </a:p>
        </p:txBody>
      </p:sp>
      <p:sp>
        <p:nvSpPr>
          <p:cNvPr id="7" name="Rectangle 6"/>
          <p:cNvSpPr/>
          <p:nvPr/>
        </p:nvSpPr>
        <p:spPr>
          <a:xfrm>
            <a:off x="4343400" y="1981200"/>
            <a:ext cx="4267200" cy="419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20 % Technology</a:t>
            </a:r>
          </a:p>
          <a:p>
            <a:endParaRPr lang="en-US" sz="2400" dirty="0" smtClean="0"/>
          </a:p>
          <a:p>
            <a:r>
              <a:rPr lang="en-US" sz="2400" dirty="0" smtClean="0"/>
              <a:t>35 %   Process Reengineering</a:t>
            </a:r>
          </a:p>
          <a:p>
            <a:endParaRPr lang="en-US" sz="2400" dirty="0" smtClean="0"/>
          </a:p>
          <a:p>
            <a:r>
              <a:rPr lang="en-US" sz="2400" dirty="0" smtClean="0"/>
              <a:t>40 % Change Management</a:t>
            </a:r>
          </a:p>
          <a:p>
            <a:endParaRPr lang="en-US" sz="2400" dirty="0" smtClean="0"/>
          </a:p>
          <a:p>
            <a:r>
              <a:rPr lang="en-US" sz="2400" dirty="0" smtClean="0"/>
              <a:t>5% Luck !</a:t>
            </a:r>
          </a:p>
          <a:p>
            <a:pPr algn="ctr"/>
            <a:endParaRPr lang="en-US" dirty="0">
              <a:solidFill>
                <a:schemeClr val="bg1"/>
              </a:solidFill>
            </a:endParaRPr>
          </a:p>
        </p:txBody>
      </p:sp>
      <p:sp>
        <p:nvSpPr>
          <p:cNvPr id="8" name="Date Placeholder 7"/>
          <p:cNvSpPr>
            <a:spLocks noGrp="1"/>
          </p:cNvSpPr>
          <p:nvPr>
            <p:ph type="dt" sz="half" idx="10"/>
          </p:nvPr>
        </p:nvSpPr>
        <p:spPr/>
        <p:txBody>
          <a:bodyPr/>
          <a:lstStyle/>
          <a:p>
            <a:fld id="{04D29788-976C-4010-8D15-2C21E961559B}" type="datetime1">
              <a:rPr lang="en-US" smtClean="0"/>
              <a:pPr/>
              <a:t>9/26/2013</a:t>
            </a:fld>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4</a:t>
            </a:fld>
            <a:endParaRPr lang="en-US"/>
          </a:p>
        </p:txBody>
      </p:sp>
      <p:sp>
        <p:nvSpPr>
          <p:cNvPr id="10" name="Footer Placeholder 9"/>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5"/>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autoUpdateAnimBg="0"/>
      <p:bldP spid="6"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p:txBody>
          <a:bodyPr/>
          <a:lstStyle/>
          <a:p>
            <a:pPr>
              <a:buNone/>
            </a:pPr>
            <a:r>
              <a:rPr lang="en-US" dirty="0" smtClean="0"/>
              <a:t> A process is a set of actions performed by individuals or automated systems, as per a predefined logic.</a:t>
            </a:r>
          </a:p>
          <a:p>
            <a:pPr>
              <a:buNone/>
            </a:pPr>
            <a:r>
              <a:rPr lang="en-US" dirty="0" smtClean="0"/>
              <a:t>					                  </a:t>
            </a:r>
            <a:r>
              <a:rPr lang="en-US" sz="1800" dirty="0" smtClean="0"/>
              <a:t>- J </a:t>
            </a:r>
            <a:r>
              <a:rPr lang="en-US" sz="1800" dirty="0" err="1" smtClean="0"/>
              <a:t>Satyanarayana</a:t>
            </a:r>
            <a:endParaRPr lang="en-US" dirty="0"/>
          </a:p>
        </p:txBody>
      </p:sp>
      <p:sp>
        <p:nvSpPr>
          <p:cNvPr id="4" name="Date Placeholder 3"/>
          <p:cNvSpPr>
            <a:spLocks noGrp="1"/>
          </p:cNvSpPr>
          <p:nvPr>
            <p:ph type="dt" sz="half" idx="10"/>
          </p:nvPr>
        </p:nvSpPr>
        <p:spPr/>
        <p:txBody>
          <a:bodyPr/>
          <a:lstStyle/>
          <a:p>
            <a:fld id="{430CFAC8-5357-44DA-BEF1-16043A0B453B}" type="datetime1">
              <a:rPr lang="en-US" smtClean="0"/>
              <a:pPr/>
              <a:t>9/26/2013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pic>
        <p:nvPicPr>
          <p:cNvPr id="35841" name="Picture 1"/>
          <p:cNvPicPr>
            <a:picLocks noChangeAspect="1" noChangeArrowheads="1"/>
          </p:cNvPicPr>
          <p:nvPr/>
        </p:nvPicPr>
        <p:blipFill>
          <a:blip r:embed="rId2"/>
          <a:srcRect/>
          <a:stretch>
            <a:fillRect/>
          </a:stretch>
        </p:blipFill>
        <p:spPr bwMode="auto">
          <a:xfrm>
            <a:off x="1752600" y="3505200"/>
            <a:ext cx="5410200" cy="2819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Defining   Process Reengineering</a:t>
            </a:r>
            <a:r>
              <a:rPr lang="en-US" sz="5400" dirty="0" smtClean="0"/>
              <a:t> </a:t>
            </a:r>
            <a:br>
              <a:rPr lang="en-US" sz="5400" dirty="0" smtClean="0"/>
            </a:br>
            <a:endParaRPr lang="en-US" dirty="0"/>
          </a:p>
        </p:txBody>
      </p:sp>
      <p:sp>
        <p:nvSpPr>
          <p:cNvPr id="3" name="Content Placeholder 2"/>
          <p:cNvSpPr>
            <a:spLocks noGrp="1"/>
          </p:cNvSpPr>
          <p:nvPr>
            <p:ph idx="1"/>
          </p:nvPr>
        </p:nvSpPr>
        <p:spPr/>
        <p:txBody>
          <a:bodyPr/>
          <a:lstStyle/>
          <a:p>
            <a:pPr>
              <a:lnSpc>
                <a:spcPct val="130000"/>
              </a:lnSpc>
              <a:buClr>
                <a:schemeClr val="accent1"/>
              </a:buClr>
              <a:buSzPct val="65000"/>
              <a:buNone/>
              <a:defRPr/>
            </a:pPr>
            <a:r>
              <a:rPr lang="en-US" dirty="0" smtClean="0"/>
              <a:t>   “F</a:t>
            </a:r>
            <a:r>
              <a:rPr lang="en-US" u="sng" dirty="0" smtClean="0"/>
              <a:t>undamental rethinking</a:t>
            </a:r>
            <a:r>
              <a:rPr lang="en-US" dirty="0" smtClean="0"/>
              <a:t> and radical redesign of  processes to achieve </a:t>
            </a:r>
            <a:r>
              <a:rPr lang="en-US" u="sng" dirty="0" smtClean="0"/>
              <a:t>dramatic improvements</a:t>
            </a:r>
            <a:r>
              <a:rPr lang="en-US" dirty="0" smtClean="0"/>
              <a:t> in critical, contemporary measures of performance, such as </a:t>
            </a:r>
            <a:r>
              <a:rPr lang="en-US" u="sng" dirty="0" smtClean="0"/>
              <a:t>cost, quality, service, and speed</a:t>
            </a:r>
            <a:r>
              <a:rPr lang="en-US" dirty="0" smtClean="0"/>
              <a:t>.”</a:t>
            </a:r>
          </a:p>
          <a:p>
            <a:pPr>
              <a:lnSpc>
                <a:spcPct val="130000"/>
              </a:lnSpc>
              <a:buClr>
                <a:schemeClr val="accent1"/>
              </a:buClr>
              <a:buSzPct val="65000"/>
              <a:buNone/>
              <a:defRPr/>
            </a:pPr>
            <a:r>
              <a:rPr lang="en-US" dirty="0" smtClean="0"/>
              <a:t>					—Hammer and </a:t>
            </a:r>
            <a:r>
              <a:rPr lang="en-US" dirty="0" err="1" smtClean="0"/>
              <a:t>Champy</a:t>
            </a:r>
            <a:r>
              <a:rPr lang="en-US" dirty="0" smtClean="0"/>
              <a:t>, 1993 </a:t>
            </a:r>
          </a:p>
          <a:p>
            <a:endParaRPr lang="en-US" dirty="0"/>
          </a:p>
        </p:txBody>
      </p:sp>
      <p:sp>
        <p:nvSpPr>
          <p:cNvPr id="4" name="Date Placeholder 3"/>
          <p:cNvSpPr>
            <a:spLocks noGrp="1"/>
          </p:cNvSpPr>
          <p:nvPr>
            <p:ph type="dt" sz="half" idx="10"/>
          </p:nvPr>
        </p:nvSpPr>
        <p:spPr/>
        <p:txBody>
          <a:bodyPr/>
          <a:lstStyle/>
          <a:p>
            <a:fld id="{65579807-81F6-4A3C-B08F-A8BB866B8D95}" type="datetime1">
              <a:rPr lang="en-US" smtClean="0"/>
              <a:pPr/>
              <a:t>9/26/2013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BPR?</a:t>
            </a:r>
            <a:endParaRPr lang="en-US" dirty="0"/>
          </a:p>
        </p:txBody>
      </p:sp>
      <p:sp>
        <p:nvSpPr>
          <p:cNvPr id="3" name="Content Placeholder 2"/>
          <p:cNvSpPr>
            <a:spLocks noGrp="1"/>
          </p:cNvSpPr>
          <p:nvPr>
            <p:ph idx="1"/>
          </p:nvPr>
        </p:nvSpPr>
        <p:spPr/>
        <p:txBody>
          <a:bodyPr/>
          <a:lstStyle/>
          <a:p>
            <a:pPr>
              <a:buNone/>
            </a:pPr>
            <a:r>
              <a:rPr lang="en-US" dirty="0" smtClean="0"/>
              <a:t>Business Process Re-engineering or BPR is </a:t>
            </a:r>
          </a:p>
          <a:p>
            <a:endParaRPr lang="en-US" dirty="0" smtClean="0"/>
          </a:p>
          <a:p>
            <a:pPr>
              <a:buNone/>
            </a:pPr>
            <a:r>
              <a:rPr lang="en-US" dirty="0" smtClean="0"/>
              <a:t> the </a:t>
            </a:r>
            <a:r>
              <a:rPr lang="en-US" b="1" dirty="0" smtClean="0">
                <a:solidFill>
                  <a:srgbClr val="008000"/>
                </a:solidFill>
              </a:rPr>
              <a:t>analysis</a:t>
            </a:r>
            <a:r>
              <a:rPr lang="en-US" dirty="0" smtClean="0"/>
              <a:t> and </a:t>
            </a:r>
            <a:r>
              <a:rPr lang="en-US" b="1" dirty="0" smtClean="0">
                <a:solidFill>
                  <a:srgbClr val="008000"/>
                </a:solidFill>
              </a:rPr>
              <a:t>redesign</a:t>
            </a:r>
            <a:r>
              <a:rPr lang="en-US" dirty="0" smtClean="0"/>
              <a:t> of </a:t>
            </a:r>
          </a:p>
          <a:p>
            <a:pPr>
              <a:buNone/>
            </a:pPr>
            <a:r>
              <a:rPr lang="en-US" dirty="0" smtClean="0"/>
              <a:t> </a:t>
            </a:r>
            <a:r>
              <a:rPr lang="en-US" b="1" dirty="0" smtClean="0">
                <a:solidFill>
                  <a:srgbClr val="008000"/>
                </a:solidFill>
              </a:rPr>
              <a:t>workflow</a:t>
            </a:r>
            <a:r>
              <a:rPr lang="en-US" dirty="0" smtClean="0"/>
              <a:t> and </a:t>
            </a:r>
            <a:r>
              <a:rPr lang="en-US" b="1" dirty="0" smtClean="0">
                <a:solidFill>
                  <a:srgbClr val="008000"/>
                </a:solidFill>
              </a:rPr>
              <a:t>processes</a:t>
            </a:r>
            <a:r>
              <a:rPr lang="en-US" dirty="0" smtClean="0"/>
              <a:t> </a:t>
            </a:r>
          </a:p>
          <a:p>
            <a:pPr>
              <a:buNone/>
            </a:pPr>
            <a:r>
              <a:rPr lang="en-US" b="1" dirty="0" smtClean="0">
                <a:solidFill>
                  <a:srgbClr val="008000"/>
                </a:solidFill>
              </a:rPr>
              <a:t>within</a:t>
            </a:r>
            <a:r>
              <a:rPr lang="en-US" dirty="0" smtClean="0"/>
              <a:t> and </a:t>
            </a:r>
            <a:r>
              <a:rPr lang="en-US" b="1" dirty="0" smtClean="0">
                <a:solidFill>
                  <a:srgbClr val="008000"/>
                </a:solidFill>
              </a:rPr>
              <a:t>between</a:t>
            </a:r>
            <a:r>
              <a:rPr lang="en-US" dirty="0" smtClean="0"/>
              <a:t> </a:t>
            </a:r>
          </a:p>
          <a:p>
            <a:pPr>
              <a:buNone/>
            </a:pPr>
            <a:r>
              <a:rPr lang="en-US" dirty="0" smtClean="0"/>
              <a:t>Organizations</a:t>
            </a:r>
          </a:p>
          <a:p>
            <a:endParaRPr lang="en-US" dirty="0"/>
          </a:p>
        </p:txBody>
      </p:sp>
      <p:sp>
        <p:nvSpPr>
          <p:cNvPr id="4" name="Date Placeholder 3"/>
          <p:cNvSpPr>
            <a:spLocks noGrp="1"/>
          </p:cNvSpPr>
          <p:nvPr>
            <p:ph type="dt" sz="half" idx="10"/>
          </p:nvPr>
        </p:nvSpPr>
        <p:spPr/>
        <p:txBody>
          <a:bodyPr/>
          <a:lstStyle/>
          <a:p>
            <a:fld id="{CE3EB402-377D-443C-AF46-AF77D24144A6}" type="datetime1">
              <a:rPr lang="en-US" smtClean="0"/>
              <a:pPr/>
              <a:t>9/26/2013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fld id="{E601F4F8-44B3-4BD2-92DE-17F9A950632F}" type="datetime1">
              <a:rPr lang="en-US" smtClean="0"/>
              <a:pPr/>
              <a:t>9/26/2013</a:t>
            </a:fld>
            <a:endParaRPr lang="en-US"/>
          </a:p>
        </p:txBody>
      </p:sp>
      <p:sp>
        <p:nvSpPr>
          <p:cNvPr id="5" name="Footer Placeholder 4"/>
          <p:cNvSpPr>
            <a:spLocks noGrp="1"/>
          </p:cNvSpPr>
          <p:nvPr>
            <p:ph type="ftr" sz="quarter" idx="11"/>
          </p:nvPr>
        </p:nvSpPr>
        <p:spPr/>
        <p:txBody>
          <a:bodyPr/>
          <a:lstStyle/>
          <a:p>
            <a:r>
              <a:rPr lang="en-US" smtClean="0"/>
              <a:t>copyright@jitendraprasad2013</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8</a:t>
            </a:fld>
            <a:endParaRPr lang="en-US"/>
          </a:p>
        </p:txBody>
      </p:sp>
      <p:pic>
        <p:nvPicPr>
          <p:cNvPr id="58370" name="Picture 2"/>
          <p:cNvPicPr>
            <a:picLocks noChangeAspect="1" noChangeArrowheads="1"/>
          </p:cNvPicPr>
          <p:nvPr/>
        </p:nvPicPr>
        <p:blipFill>
          <a:blip r:embed="rId2"/>
          <a:srcRect/>
          <a:stretch>
            <a:fillRect/>
          </a:stretch>
        </p:blipFill>
        <p:spPr bwMode="auto">
          <a:xfrm>
            <a:off x="1524000" y="685800"/>
            <a:ext cx="5791200" cy="5791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Reengineering is not…….</a:t>
            </a:r>
            <a:endParaRPr lang="en-US" dirty="0"/>
          </a:p>
        </p:txBody>
      </p:sp>
      <p:sp>
        <p:nvSpPr>
          <p:cNvPr id="3" name="Content Placeholder 2"/>
          <p:cNvSpPr>
            <a:spLocks noGrp="1"/>
          </p:cNvSpPr>
          <p:nvPr>
            <p:ph idx="1"/>
          </p:nvPr>
        </p:nvSpPr>
        <p:spPr/>
        <p:txBody>
          <a:bodyPr>
            <a:normAutofit/>
          </a:bodyPr>
          <a:lstStyle/>
          <a:p>
            <a:r>
              <a:rPr lang="en-US" sz="3600" dirty="0" smtClean="0"/>
              <a:t>Automation of existing ineffective processes</a:t>
            </a:r>
          </a:p>
          <a:p>
            <a:r>
              <a:rPr lang="en-US" sz="3600" dirty="0" smtClean="0"/>
              <a:t>Sophisticated computerization of obsolete processes</a:t>
            </a:r>
          </a:p>
          <a:p>
            <a:r>
              <a:rPr lang="en-US" sz="3600" dirty="0" smtClean="0"/>
              <a:t>Downsizing – doing less with less</a:t>
            </a:r>
          </a:p>
          <a:p>
            <a:pPr>
              <a:buNone/>
            </a:pPr>
            <a:endParaRPr lang="en-US" sz="3600" dirty="0" smtClean="0"/>
          </a:p>
          <a:p>
            <a:endParaRPr lang="en-US" sz="3600" dirty="0"/>
          </a:p>
        </p:txBody>
      </p:sp>
      <p:sp>
        <p:nvSpPr>
          <p:cNvPr id="4" name="Date Placeholder 3"/>
          <p:cNvSpPr>
            <a:spLocks noGrp="1"/>
          </p:cNvSpPr>
          <p:nvPr>
            <p:ph type="dt" sz="half" idx="10"/>
          </p:nvPr>
        </p:nvSpPr>
        <p:spPr/>
        <p:txBody>
          <a:bodyPr/>
          <a:lstStyle/>
          <a:p>
            <a:fld id="{32708B18-7933-48F6-847C-C2C8CAEC8EEE}" type="datetime1">
              <a:rPr lang="en-US" smtClean="0"/>
              <a:pPr/>
              <a:t>9/26/2013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6" name="Footer Placeholder 5"/>
          <p:cNvSpPr>
            <a:spLocks noGrp="1"/>
          </p:cNvSpPr>
          <p:nvPr>
            <p:ph type="ftr" sz="quarter" idx="11"/>
          </p:nvPr>
        </p:nvSpPr>
        <p:spPr/>
        <p:txBody>
          <a:bodyPr/>
          <a:lstStyle/>
          <a:p>
            <a:r>
              <a:rPr lang="en-US" smtClean="0"/>
              <a:t>copyright@jitendraprasad2013</a:t>
            </a:r>
            <a:endParaRPr lang="en-US"/>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4022</TotalTime>
  <Words>763</Words>
  <Application>Microsoft Office PowerPoint</Application>
  <PresentationFormat>On-screen Show (4:3)</PresentationFormat>
  <Paragraphs>286</Paragraphs>
  <Slides>30</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9" baseType="lpstr">
      <vt:lpstr>Arial</vt:lpstr>
      <vt:lpstr>Calibri</vt:lpstr>
      <vt:lpstr>Cambria</vt:lpstr>
      <vt:lpstr>Constantia</vt:lpstr>
      <vt:lpstr>Thoma</vt:lpstr>
      <vt:lpstr>Times New Roman</vt:lpstr>
      <vt:lpstr>Wingdings 2</vt:lpstr>
      <vt:lpstr>Flow</vt:lpstr>
      <vt:lpstr>Visio.Drawing.11</vt:lpstr>
      <vt:lpstr>Government Process Reengineering</vt:lpstr>
      <vt:lpstr>Agenda</vt:lpstr>
      <vt:lpstr>PowerPoint Presentation</vt:lpstr>
      <vt:lpstr>Pillars of eGovernance </vt:lpstr>
      <vt:lpstr>Process</vt:lpstr>
      <vt:lpstr>Defining   Process Reengineering  </vt:lpstr>
      <vt:lpstr>What is BPR?</vt:lpstr>
      <vt:lpstr>PowerPoint Presentation</vt:lpstr>
      <vt:lpstr>Reengineering is not…….</vt:lpstr>
      <vt:lpstr>Problem Statement</vt:lpstr>
      <vt:lpstr>Problem restated……</vt:lpstr>
      <vt:lpstr>3 Goals of BPR</vt:lpstr>
      <vt:lpstr>The essence of BPR is Transformation </vt:lpstr>
      <vt:lpstr>Why is GPR? </vt:lpstr>
      <vt:lpstr>Tools of GPR</vt:lpstr>
      <vt:lpstr>PowerPoint Presentation</vt:lpstr>
      <vt:lpstr>Flow charts</vt:lpstr>
      <vt:lpstr>SIPOC Charts</vt:lpstr>
      <vt:lpstr>Registration of Societies Act 1958</vt:lpstr>
      <vt:lpstr>AS IS Process</vt:lpstr>
      <vt:lpstr>PowerPoint Presentation</vt:lpstr>
      <vt:lpstr>PowerPoint Presentation</vt:lpstr>
      <vt:lpstr>PowerPoint Presentation</vt:lpstr>
      <vt:lpstr>PowerPoint Presentation</vt:lpstr>
      <vt:lpstr>PowerPoint Presentation</vt:lpstr>
      <vt:lpstr>Value Analysis Matrix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NIELIT6</cp:lastModifiedBy>
  <cp:revision>114</cp:revision>
  <dcterms:created xsi:type="dcterms:W3CDTF">2006-08-16T00:00:00Z</dcterms:created>
  <dcterms:modified xsi:type="dcterms:W3CDTF">2013-09-26T04:48:01Z</dcterms:modified>
</cp:coreProperties>
</file>